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8"/>
  </p:notesMasterIdLst>
  <p:sldIdLst>
    <p:sldId id="256" r:id="rId2"/>
    <p:sldId id="334" r:id="rId3"/>
    <p:sldId id="329" r:id="rId4"/>
    <p:sldId id="258" r:id="rId5"/>
    <p:sldId id="259" r:id="rId6"/>
    <p:sldId id="442" r:id="rId7"/>
    <p:sldId id="266" r:id="rId8"/>
    <p:sldId id="269" r:id="rId9"/>
    <p:sldId id="332" r:id="rId10"/>
    <p:sldId id="260" r:id="rId11"/>
    <p:sldId id="456" r:id="rId12"/>
    <p:sldId id="267" r:id="rId13"/>
    <p:sldId id="397" r:id="rId14"/>
    <p:sldId id="270" r:id="rId15"/>
    <p:sldId id="398" r:id="rId16"/>
    <p:sldId id="262" r:id="rId17"/>
    <p:sldId id="263" r:id="rId18"/>
    <p:sldId id="264" r:id="rId19"/>
    <p:sldId id="460" r:id="rId20"/>
    <p:sldId id="462" r:id="rId21"/>
    <p:sldId id="461" r:id="rId22"/>
    <p:sldId id="272" r:id="rId23"/>
    <p:sldId id="273" r:id="rId24"/>
    <p:sldId id="274" r:id="rId25"/>
    <p:sldId id="275" r:id="rId26"/>
    <p:sldId id="276" r:id="rId27"/>
    <p:sldId id="277" r:id="rId28"/>
    <p:sldId id="278" r:id="rId29"/>
    <p:sldId id="370" r:id="rId30"/>
    <p:sldId id="383" r:id="rId31"/>
    <p:sldId id="384" r:id="rId32"/>
    <p:sldId id="385" r:id="rId33"/>
    <p:sldId id="389" r:id="rId34"/>
    <p:sldId id="388" r:id="rId35"/>
    <p:sldId id="392" r:id="rId36"/>
    <p:sldId id="391" r:id="rId37"/>
    <p:sldId id="390" r:id="rId38"/>
    <p:sldId id="394" r:id="rId39"/>
    <p:sldId id="449" r:id="rId40"/>
    <p:sldId id="452" r:id="rId41"/>
    <p:sldId id="453" r:id="rId42"/>
    <p:sldId id="454" r:id="rId43"/>
    <p:sldId id="459" r:id="rId44"/>
    <p:sldId id="450" r:id="rId45"/>
    <p:sldId id="455" r:id="rId46"/>
    <p:sldId id="393" r:id="rId47"/>
    <p:sldId id="407" r:id="rId48"/>
    <p:sldId id="408" r:id="rId49"/>
    <p:sldId id="409" r:id="rId50"/>
    <p:sldId id="411" r:id="rId51"/>
    <p:sldId id="410" r:id="rId52"/>
    <p:sldId id="282" r:id="rId53"/>
    <p:sldId id="285" r:id="rId54"/>
    <p:sldId id="404" r:id="rId55"/>
    <p:sldId id="406" r:id="rId56"/>
    <p:sldId id="286" r:id="rId57"/>
    <p:sldId id="287" r:id="rId58"/>
    <p:sldId id="288" r:id="rId59"/>
    <p:sldId id="289" r:id="rId60"/>
    <p:sldId id="419" r:id="rId61"/>
    <p:sldId id="420" r:id="rId62"/>
    <p:sldId id="421" r:id="rId63"/>
    <p:sldId id="422" r:id="rId64"/>
    <p:sldId id="423" r:id="rId65"/>
    <p:sldId id="290" r:id="rId66"/>
    <p:sldId id="418" r:id="rId67"/>
    <p:sldId id="424" r:id="rId68"/>
    <p:sldId id="295" r:id="rId69"/>
    <p:sldId id="296" r:id="rId70"/>
    <p:sldId id="297" r:id="rId71"/>
    <p:sldId id="429" r:id="rId72"/>
    <p:sldId id="430" r:id="rId73"/>
    <p:sldId id="298" r:id="rId74"/>
    <p:sldId id="299" r:id="rId75"/>
    <p:sldId id="300" r:id="rId76"/>
    <p:sldId id="399" r:id="rId77"/>
    <p:sldId id="400" r:id="rId78"/>
    <p:sldId id="403" r:id="rId79"/>
    <p:sldId id="402" r:id="rId80"/>
    <p:sldId id="401" r:id="rId81"/>
    <p:sldId id="301" r:id="rId82"/>
    <p:sldId id="302" r:id="rId83"/>
    <p:sldId id="349" r:id="rId84"/>
    <p:sldId id="303" r:id="rId85"/>
    <p:sldId id="304" r:id="rId86"/>
    <p:sldId id="305" r:id="rId87"/>
    <p:sldId id="306" r:id="rId88"/>
    <p:sldId id="335" r:id="rId89"/>
    <p:sldId id="336" r:id="rId90"/>
    <p:sldId id="337" r:id="rId91"/>
    <p:sldId id="341" r:id="rId92"/>
    <p:sldId id="340" r:id="rId93"/>
    <p:sldId id="339" r:id="rId94"/>
    <p:sldId id="338" r:id="rId95"/>
    <p:sldId id="345" r:id="rId96"/>
    <p:sldId id="344" r:id="rId97"/>
    <p:sldId id="343" r:id="rId98"/>
    <p:sldId id="342" r:id="rId99"/>
    <p:sldId id="348" r:id="rId100"/>
    <p:sldId id="347" r:id="rId101"/>
    <p:sldId id="346" r:id="rId102"/>
    <p:sldId id="363" r:id="rId103"/>
    <p:sldId id="364" r:id="rId104"/>
    <p:sldId id="362" r:id="rId105"/>
    <p:sldId id="361" r:id="rId106"/>
    <p:sldId id="365" r:id="rId107"/>
    <p:sldId id="307" r:id="rId108"/>
    <p:sldId id="308" r:id="rId109"/>
    <p:sldId id="309" r:id="rId110"/>
    <p:sldId id="316" r:id="rId111"/>
    <p:sldId id="315" r:id="rId112"/>
    <p:sldId id="314" r:id="rId113"/>
    <p:sldId id="313" r:id="rId114"/>
    <p:sldId id="310" r:id="rId115"/>
    <p:sldId id="311" r:id="rId116"/>
    <p:sldId id="312" r:id="rId117"/>
    <p:sldId id="317" r:id="rId118"/>
    <p:sldId id="367" r:id="rId119"/>
    <p:sldId id="318" r:id="rId120"/>
    <p:sldId id="319" r:id="rId121"/>
    <p:sldId id="320" r:id="rId122"/>
    <p:sldId id="321" r:id="rId123"/>
    <p:sldId id="350" r:id="rId124"/>
    <p:sldId id="322" r:id="rId125"/>
    <p:sldId id="323" r:id="rId126"/>
    <p:sldId id="324" r:id="rId127"/>
    <p:sldId id="330" r:id="rId128"/>
    <p:sldId id="371" r:id="rId129"/>
    <p:sldId id="373" r:id="rId130"/>
    <p:sldId id="372" r:id="rId131"/>
    <p:sldId id="351" r:id="rId132"/>
    <p:sldId id="352" r:id="rId133"/>
    <p:sldId id="353" r:id="rId134"/>
    <p:sldId id="354" r:id="rId135"/>
    <p:sldId id="355" r:id="rId136"/>
    <p:sldId id="331" r:id="rId137"/>
    <p:sldId id="376" r:id="rId138"/>
    <p:sldId id="375" r:id="rId139"/>
    <p:sldId id="374" r:id="rId140"/>
    <p:sldId id="377" r:id="rId141"/>
    <p:sldId id="378" r:id="rId142"/>
    <p:sldId id="379" r:id="rId143"/>
    <p:sldId id="381" r:id="rId144"/>
    <p:sldId id="380" r:id="rId145"/>
    <p:sldId id="413" r:id="rId146"/>
    <p:sldId id="412" r:id="rId147"/>
    <p:sldId id="414" r:id="rId148"/>
    <p:sldId id="415" r:id="rId149"/>
    <p:sldId id="417" r:id="rId150"/>
    <p:sldId id="435" r:id="rId151"/>
    <p:sldId id="416" r:id="rId152"/>
    <p:sldId id="439" r:id="rId153"/>
    <p:sldId id="437" r:id="rId154"/>
    <p:sldId id="436" r:id="rId155"/>
    <p:sldId id="434" r:id="rId156"/>
    <p:sldId id="441" r:id="rId157"/>
    <p:sldId id="440" r:id="rId158"/>
    <p:sldId id="445" r:id="rId159"/>
    <p:sldId id="444" r:id="rId160"/>
    <p:sldId id="443" r:id="rId161"/>
    <p:sldId id="446" r:id="rId162"/>
    <p:sldId id="447" r:id="rId163"/>
    <p:sldId id="448" r:id="rId164"/>
    <p:sldId id="458" r:id="rId165"/>
    <p:sldId id="457" r:id="rId166"/>
    <p:sldId id="327" r:id="rId167"/>
  </p:sldIdLst>
  <p:sldSz cx="9144000" cy="6858000" type="screen4x3"/>
  <p:notesSz cx="6858000" cy="9144000"/>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437DFDC-8E14-49C9-BDA7-085212BC2CF5}">
          <p14:sldIdLst>
            <p14:sldId id="256"/>
          </p14:sldIdLst>
        </p14:section>
        <p14:section name="Untitled Section" id="{A5EC941A-7F95-461D-BFFF-F9D953BD84FB}">
          <p14:sldIdLst>
            <p14:sldId id="334"/>
            <p14:sldId id="329"/>
            <p14:sldId id="258"/>
            <p14:sldId id="259"/>
            <p14:sldId id="442"/>
            <p14:sldId id="266"/>
            <p14:sldId id="269"/>
            <p14:sldId id="332"/>
            <p14:sldId id="260"/>
            <p14:sldId id="456"/>
            <p14:sldId id="267"/>
            <p14:sldId id="397"/>
            <p14:sldId id="270"/>
            <p14:sldId id="398"/>
            <p14:sldId id="262"/>
            <p14:sldId id="263"/>
            <p14:sldId id="264"/>
            <p14:sldId id="460"/>
            <p14:sldId id="462"/>
            <p14:sldId id="461"/>
            <p14:sldId id="272"/>
            <p14:sldId id="273"/>
            <p14:sldId id="274"/>
            <p14:sldId id="275"/>
            <p14:sldId id="276"/>
            <p14:sldId id="277"/>
            <p14:sldId id="278"/>
            <p14:sldId id="370"/>
            <p14:sldId id="383"/>
            <p14:sldId id="384"/>
            <p14:sldId id="385"/>
            <p14:sldId id="389"/>
            <p14:sldId id="388"/>
            <p14:sldId id="392"/>
            <p14:sldId id="391"/>
            <p14:sldId id="390"/>
            <p14:sldId id="394"/>
            <p14:sldId id="449"/>
            <p14:sldId id="452"/>
            <p14:sldId id="453"/>
            <p14:sldId id="454"/>
            <p14:sldId id="459"/>
            <p14:sldId id="450"/>
            <p14:sldId id="455"/>
            <p14:sldId id="393"/>
            <p14:sldId id="407"/>
            <p14:sldId id="408"/>
            <p14:sldId id="409"/>
            <p14:sldId id="411"/>
            <p14:sldId id="410"/>
            <p14:sldId id="282"/>
            <p14:sldId id="285"/>
            <p14:sldId id="404"/>
            <p14:sldId id="406"/>
            <p14:sldId id="286"/>
            <p14:sldId id="287"/>
            <p14:sldId id="288"/>
            <p14:sldId id="289"/>
            <p14:sldId id="419"/>
            <p14:sldId id="420"/>
            <p14:sldId id="421"/>
            <p14:sldId id="422"/>
            <p14:sldId id="423"/>
            <p14:sldId id="290"/>
            <p14:sldId id="418"/>
            <p14:sldId id="424"/>
            <p14:sldId id="295"/>
            <p14:sldId id="296"/>
            <p14:sldId id="297"/>
            <p14:sldId id="429"/>
            <p14:sldId id="430"/>
            <p14:sldId id="298"/>
            <p14:sldId id="299"/>
            <p14:sldId id="300"/>
            <p14:sldId id="399"/>
            <p14:sldId id="400"/>
            <p14:sldId id="403"/>
            <p14:sldId id="402"/>
            <p14:sldId id="401"/>
            <p14:sldId id="301"/>
            <p14:sldId id="302"/>
            <p14:sldId id="349"/>
            <p14:sldId id="303"/>
            <p14:sldId id="304"/>
            <p14:sldId id="305"/>
            <p14:sldId id="306"/>
            <p14:sldId id="335"/>
            <p14:sldId id="336"/>
            <p14:sldId id="337"/>
            <p14:sldId id="341"/>
            <p14:sldId id="340"/>
            <p14:sldId id="339"/>
            <p14:sldId id="338"/>
            <p14:sldId id="345"/>
            <p14:sldId id="344"/>
            <p14:sldId id="343"/>
            <p14:sldId id="342"/>
            <p14:sldId id="348"/>
            <p14:sldId id="347"/>
            <p14:sldId id="346"/>
            <p14:sldId id="363"/>
            <p14:sldId id="364"/>
            <p14:sldId id="362"/>
            <p14:sldId id="361"/>
            <p14:sldId id="365"/>
            <p14:sldId id="307"/>
            <p14:sldId id="308"/>
            <p14:sldId id="309"/>
            <p14:sldId id="316"/>
            <p14:sldId id="315"/>
            <p14:sldId id="314"/>
            <p14:sldId id="313"/>
            <p14:sldId id="310"/>
            <p14:sldId id="311"/>
            <p14:sldId id="312"/>
            <p14:sldId id="317"/>
            <p14:sldId id="367"/>
            <p14:sldId id="318"/>
            <p14:sldId id="319"/>
            <p14:sldId id="320"/>
            <p14:sldId id="321"/>
            <p14:sldId id="350"/>
            <p14:sldId id="322"/>
            <p14:sldId id="323"/>
            <p14:sldId id="324"/>
            <p14:sldId id="330"/>
            <p14:sldId id="371"/>
            <p14:sldId id="373"/>
            <p14:sldId id="372"/>
            <p14:sldId id="351"/>
            <p14:sldId id="352"/>
            <p14:sldId id="353"/>
            <p14:sldId id="354"/>
            <p14:sldId id="355"/>
            <p14:sldId id="331"/>
            <p14:sldId id="376"/>
            <p14:sldId id="375"/>
            <p14:sldId id="374"/>
            <p14:sldId id="377"/>
            <p14:sldId id="378"/>
            <p14:sldId id="379"/>
            <p14:sldId id="381"/>
            <p14:sldId id="380"/>
            <p14:sldId id="413"/>
            <p14:sldId id="412"/>
            <p14:sldId id="414"/>
            <p14:sldId id="415"/>
            <p14:sldId id="417"/>
            <p14:sldId id="435"/>
            <p14:sldId id="416"/>
            <p14:sldId id="439"/>
            <p14:sldId id="437"/>
            <p14:sldId id="436"/>
            <p14:sldId id="434"/>
            <p14:sldId id="441"/>
            <p14:sldId id="440"/>
            <p14:sldId id="445"/>
            <p14:sldId id="444"/>
            <p14:sldId id="443"/>
            <p14:sldId id="446"/>
            <p14:sldId id="447"/>
            <p14:sldId id="448"/>
            <p14:sldId id="458"/>
            <p14:sldId id="457"/>
            <p14:sldId id="327"/>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1" d="100"/>
          <a:sy n="111" d="100"/>
        </p:scale>
        <p:origin x="-1590"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0"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lt-LT"/>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035DE0-7D0B-4801-BFCC-06C95C66F5BD}" type="datetimeFigureOut">
              <a:rPr lang="lt-LT" smtClean="0"/>
              <a:t>2023.03.15</a:t>
            </a:fld>
            <a:endParaRPr lang="lt-LT"/>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lt-LT"/>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lt-LT"/>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FE75BC5-B913-4E39-9BE4-CC0DFE691380}" type="slidenum">
              <a:rPr lang="lt-LT" smtClean="0"/>
              <a:t>‹#›</a:t>
            </a:fld>
            <a:endParaRPr lang="lt-LT"/>
          </a:p>
        </p:txBody>
      </p:sp>
    </p:spTree>
    <p:extLst>
      <p:ext uri="{BB962C8B-B14F-4D97-AF65-F5344CB8AC3E}">
        <p14:creationId xmlns:p14="http://schemas.microsoft.com/office/powerpoint/2010/main" val="846054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10"/>
          </p:nvPr>
        </p:nvSpPr>
        <p:spPr/>
        <p:txBody>
          <a:bodyPr/>
          <a:lstStyle/>
          <a:p>
            <a:fld id="{CFE75BC5-B913-4E39-9BE4-CC0DFE691380}" type="slidenum">
              <a:rPr lang="lt-LT" smtClean="0"/>
              <a:t>17</a:t>
            </a:fld>
            <a:endParaRPr lang="lt-LT"/>
          </a:p>
        </p:txBody>
      </p:sp>
    </p:spTree>
    <p:extLst>
      <p:ext uri="{BB962C8B-B14F-4D97-AF65-F5344CB8AC3E}">
        <p14:creationId xmlns:p14="http://schemas.microsoft.com/office/powerpoint/2010/main" val="2715974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10"/>
          </p:nvPr>
        </p:nvSpPr>
        <p:spPr/>
        <p:txBody>
          <a:bodyPr/>
          <a:lstStyle/>
          <a:p>
            <a:fld id="{CFE75BC5-B913-4E39-9BE4-CC0DFE691380}" type="slidenum">
              <a:rPr lang="lt-LT" smtClean="0"/>
              <a:t>88</a:t>
            </a:fld>
            <a:endParaRPr lang="lt-LT"/>
          </a:p>
        </p:txBody>
      </p:sp>
    </p:spTree>
    <p:extLst>
      <p:ext uri="{BB962C8B-B14F-4D97-AF65-F5344CB8AC3E}">
        <p14:creationId xmlns:p14="http://schemas.microsoft.com/office/powerpoint/2010/main" val="1618420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04B2C879-9CAC-4D35-B14A-98290BB7242B}" type="datetimeFigureOut">
              <a:rPr lang="lt-LT" smtClean="0"/>
              <a:t>2023.03.15</a:t>
            </a:fld>
            <a:endParaRPr lang="lt-LT"/>
          </a:p>
        </p:txBody>
      </p:sp>
      <p:sp>
        <p:nvSpPr>
          <p:cNvPr id="8" name="Slide Number Placeholder 7"/>
          <p:cNvSpPr>
            <a:spLocks noGrp="1"/>
          </p:cNvSpPr>
          <p:nvPr>
            <p:ph type="sldNum" sz="quarter" idx="11"/>
          </p:nvPr>
        </p:nvSpPr>
        <p:spPr/>
        <p:txBody>
          <a:bodyPr/>
          <a:lstStyle/>
          <a:p>
            <a:fld id="{C4872111-919D-4637-9FED-3E514666C239}" type="slidenum">
              <a:rPr lang="lt-LT" smtClean="0"/>
              <a:t>‹#›</a:t>
            </a:fld>
            <a:endParaRPr lang="lt-LT"/>
          </a:p>
        </p:txBody>
      </p:sp>
      <p:sp>
        <p:nvSpPr>
          <p:cNvPr id="9" name="Footer Placeholder 8"/>
          <p:cNvSpPr>
            <a:spLocks noGrp="1"/>
          </p:cNvSpPr>
          <p:nvPr>
            <p:ph type="ftr" sz="quarter" idx="12"/>
          </p:nvPr>
        </p:nvSpPr>
        <p:spPr/>
        <p:txBody>
          <a:bodyPr/>
          <a:lstStyle/>
          <a:p>
            <a:endParaRPr lang="lt-L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B2C879-9CAC-4D35-B14A-98290BB7242B}" type="datetimeFigureOut">
              <a:rPr lang="lt-LT" smtClean="0"/>
              <a:t>2023.03.15</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C4872111-919D-4637-9FED-3E514666C239}" type="slidenum">
              <a:rPr lang="lt-LT" smtClean="0"/>
              <a:t>‹#›</a:t>
            </a:fld>
            <a:endParaRPr lang="lt-L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B2C879-9CAC-4D35-B14A-98290BB7242B}" type="datetimeFigureOut">
              <a:rPr lang="lt-LT" smtClean="0"/>
              <a:t>2023.03.15</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C4872111-919D-4637-9FED-3E514666C239}" type="slidenum">
              <a:rPr lang="lt-LT" smtClean="0"/>
              <a:t>‹#›</a:t>
            </a:fld>
            <a:endParaRPr lang="lt-L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04B2C879-9CAC-4D35-B14A-98290BB7242B}" type="datetimeFigureOut">
              <a:rPr lang="lt-LT" smtClean="0"/>
              <a:t>2023.03.15</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C4872111-919D-4637-9FED-3E514666C239}" type="slidenum">
              <a:rPr lang="lt-LT" smtClean="0"/>
              <a:t>‹#›</a:t>
            </a:fld>
            <a:endParaRPr lang="lt-L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4B2C879-9CAC-4D35-B14A-98290BB7242B}" type="datetimeFigureOut">
              <a:rPr lang="lt-LT" smtClean="0"/>
              <a:t>2023.03.15</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C4872111-919D-4637-9FED-3E514666C239}" type="slidenum">
              <a:rPr lang="lt-LT" smtClean="0"/>
              <a:t>‹#›</a:t>
            </a:fld>
            <a:endParaRPr lang="lt-LT"/>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04B2C879-9CAC-4D35-B14A-98290BB7242B}" type="datetimeFigureOut">
              <a:rPr lang="lt-LT" smtClean="0"/>
              <a:t>2023.03.15</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C4872111-919D-4637-9FED-3E514666C239}" type="slidenum">
              <a:rPr lang="lt-LT" smtClean="0"/>
              <a:t>‹#›</a:t>
            </a:fld>
            <a:endParaRPr lang="lt-LT"/>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04B2C879-9CAC-4D35-B14A-98290BB7242B}" type="datetimeFigureOut">
              <a:rPr lang="lt-LT" smtClean="0"/>
              <a:t>2023.03.15</a:t>
            </a:fld>
            <a:endParaRPr lang="lt-LT"/>
          </a:p>
        </p:txBody>
      </p:sp>
      <p:sp>
        <p:nvSpPr>
          <p:cNvPr id="8" name="Footer Placeholder 7"/>
          <p:cNvSpPr>
            <a:spLocks noGrp="1"/>
          </p:cNvSpPr>
          <p:nvPr>
            <p:ph type="ftr" sz="quarter" idx="11"/>
          </p:nvPr>
        </p:nvSpPr>
        <p:spPr/>
        <p:txBody>
          <a:bodyPr/>
          <a:lstStyle/>
          <a:p>
            <a:endParaRPr lang="lt-LT"/>
          </a:p>
        </p:txBody>
      </p:sp>
      <p:sp>
        <p:nvSpPr>
          <p:cNvPr id="9" name="Slide Number Placeholder 8"/>
          <p:cNvSpPr>
            <a:spLocks noGrp="1"/>
          </p:cNvSpPr>
          <p:nvPr>
            <p:ph type="sldNum" sz="quarter" idx="12"/>
          </p:nvPr>
        </p:nvSpPr>
        <p:spPr/>
        <p:txBody>
          <a:bodyPr/>
          <a:lstStyle/>
          <a:p>
            <a:fld id="{C4872111-919D-4637-9FED-3E514666C239}" type="slidenum">
              <a:rPr lang="lt-LT" smtClean="0"/>
              <a:t>‹#›</a:t>
            </a:fld>
            <a:endParaRPr lang="lt-LT"/>
          </a:p>
        </p:txBody>
      </p:sp>
      <p:sp>
        <p:nvSpPr>
          <p:cNvPr id="11" name="Content Placeholder 10"/>
          <p:cNvSpPr>
            <a:spLocks noGrp="1"/>
          </p:cNvSpPr>
          <p:nvPr>
            <p:ph sz="quarter" idx="13"/>
          </p:nvPr>
        </p:nvSpPr>
        <p:spPr>
          <a:xfrm>
            <a:off x="457200" y="2212848"/>
            <a:ext cx="4041648"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4B2C879-9CAC-4D35-B14A-98290BB7242B}" type="datetimeFigureOut">
              <a:rPr lang="lt-LT" smtClean="0"/>
              <a:t>2023.03.15</a:t>
            </a:fld>
            <a:endParaRPr lang="lt-LT"/>
          </a:p>
        </p:txBody>
      </p:sp>
      <p:sp>
        <p:nvSpPr>
          <p:cNvPr id="4" name="Footer Placeholder 3"/>
          <p:cNvSpPr>
            <a:spLocks noGrp="1"/>
          </p:cNvSpPr>
          <p:nvPr>
            <p:ph type="ftr" sz="quarter" idx="11"/>
          </p:nvPr>
        </p:nvSpPr>
        <p:spPr/>
        <p:txBody>
          <a:bodyPr/>
          <a:lstStyle/>
          <a:p>
            <a:endParaRPr lang="lt-LT"/>
          </a:p>
        </p:txBody>
      </p:sp>
      <p:sp>
        <p:nvSpPr>
          <p:cNvPr id="5" name="Slide Number Placeholder 4"/>
          <p:cNvSpPr>
            <a:spLocks noGrp="1"/>
          </p:cNvSpPr>
          <p:nvPr>
            <p:ph type="sldNum" sz="quarter" idx="12"/>
          </p:nvPr>
        </p:nvSpPr>
        <p:spPr/>
        <p:txBody>
          <a:bodyPr/>
          <a:lstStyle/>
          <a:p>
            <a:fld id="{C4872111-919D-4637-9FED-3E514666C239}" type="slidenum">
              <a:rPr lang="lt-LT" smtClean="0"/>
              <a:t>‹#›</a:t>
            </a:fld>
            <a:endParaRPr lang="lt-L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B2C879-9CAC-4D35-B14A-98290BB7242B}" type="datetimeFigureOut">
              <a:rPr lang="lt-LT" smtClean="0"/>
              <a:t>2023.03.15</a:t>
            </a:fld>
            <a:endParaRPr lang="lt-LT"/>
          </a:p>
        </p:txBody>
      </p:sp>
      <p:sp>
        <p:nvSpPr>
          <p:cNvPr id="3" name="Footer Placeholder 2"/>
          <p:cNvSpPr>
            <a:spLocks noGrp="1"/>
          </p:cNvSpPr>
          <p:nvPr>
            <p:ph type="ftr" sz="quarter" idx="11"/>
          </p:nvPr>
        </p:nvSpPr>
        <p:spPr/>
        <p:txBody>
          <a:bodyPr/>
          <a:lstStyle/>
          <a:p>
            <a:endParaRPr lang="lt-LT"/>
          </a:p>
        </p:txBody>
      </p:sp>
      <p:sp>
        <p:nvSpPr>
          <p:cNvPr id="4" name="Slide Number Placeholder 3"/>
          <p:cNvSpPr>
            <a:spLocks noGrp="1"/>
          </p:cNvSpPr>
          <p:nvPr>
            <p:ph type="sldNum" sz="quarter" idx="12"/>
          </p:nvPr>
        </p:nvSpPr>
        <p:spPr/>
        <p:txBody>
          <a:bodyPr/>
          <a:lstStyle/>
          <a:p>
            <a:fld id="{C4872111-919D-4637-9FED-3E514666C239}" type="slidenum">
              <a:rPr lang="lt-LT" smtClean="0"/>
              <a:t>‹#›</a:t>
            </a:fld>
            <a:endParaRPr lang="lt-L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B2C879-9CAC-4D35-B14A-98290BB7242B}" type="datetimeFigureOut">
              <a:rPr lang="lt-LT" smtClean="0"/>
              <a:t>2023.03.15</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C4872111-919D-4637-9FED-3E514666C239}" type="slidenum">
              <a:rPr lang="lt-LT" smtClean="0"/>
              <a:t>‹#›</a:t>
            </a:fld>
            <a:endParaRPr lang="lt-L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B2C879-9CAC-4D35-B14A-98290BB7242B}" type="datetimeFigureOut">
              <a:rPr lang="lt-LT" smtClean="0"/>
              <a:t>2023.03.15</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C4872111-919D-4637-9FED-3E514666C239}" type="slidenum">
              <a:rPr lang="lt-LT" smtClean="0"/>
              <a:t>‹#›</a:t>
            </a:fld>
            <a:endParaRPr lang="lt-L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04B2C879-9CAC-4D35-B14A-98290BB7242B}" type="datetimeFigureOut">
              <a:rPr lang="lt-LT" smtClean="0"/>
              <a:t>2023.03.15</a:t>
            </a:fld>
            <a:endParaRPr lang="lt-LT"/>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lt-LT"/>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C4872111-919D-4637-9FED-3E514666C239}" type="slidenum">
              <a:rPr lang="lt-LT" smtClean="0"/>
              <a:t>‹#›</a:t>
            </a:fld>
            <a:endParaRPr lang="lt-LT"/>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11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127.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image" Target="../media/image112.emf"/><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image" Target="../media/image119.emf"/><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2.png"/></Relationships>
</file>

<file path=ppt/slides/_rels/slide16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8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4715" y="3508589"/>
            <a:ext cx="3963349" cy="263742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Title 1"/>
          <p:cNvSpPr>
            <a:spLocks noGrp="1"/>
          </p:cNvSpPr>
          <p:nvPr>
            <p:ph type="ctrTitle"/>
          </p:nvPr>
        </p:nvSpPr>
        <p:spPr>
          <a:xfrm>
            <a:off x="685800" y="404665"/>
            <a:ext cx="7772400" cy="2304255"/>
          </a:xfrm>
        </p:spPr>
        <p:txBody>
          <a:bodyPr/>
          <a:lstStyle/>
          <a:p>
            <a:r>
              <a:rPr lang="lt-LT" sz="4800" dirty="0" smtClean="0">
                <a:latin typeface="Times New Roman" panose="02020603050405020304" pitchFamily="18" charset="0"/>
                <a:cs typeface="Times New Roman" panose="02020603050405020304" pitchFamily="18" charset="0"/>
              </a:rPr>
              <a:t>KĄ REIKIA ŽINOTI APIE</a:t>
            </a:r>
            <a:br>
              <a:rPr lang="lt-LT" sz="4800" dirty="0" smtClean="0">
                <a:latin typeface="Times New Roman" panose="02020603050405020304" pitchFamily="18" charset="0"/>
                <a:cs typeface="Times New Roman" panose="02020603050405020304" pitchFamily="18" charset="0"/>
              </a:rPr>
            </a:br>
            <a:r>
              <a:rPr lang="lt-LT" sz="4800" dirty="0" smtClean="0">
                <a:latin typeface="Times New Roman" panose="02020603050405020304" pitchFamily="18" charset="0"/>
                <a:cs typeface="Times New Roman" panose="02020603050405020304" pitchFamily="18" charset="0"/>
              </a:rPr>
              <a:t>PIRMĄJĄ P AGALBĄ?</a:t>
            </a:r>
            <a:endParaRPr lang="lt-LT" sz="48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1371600" y="4581128"/>
            <a:ext cx="7376864" cy="1591072"/>
          </a:xfrm>
        </p:spPr>
        <p:txBody>
          <a:bodyPr>
            <a:normAutofit/>
          </a:bodyPr>
          <a:lstStyle/>
          <a:p>
            <a:r>
              <a:rPr lang="lt-LT" dirty="0" smtClean="0"/>
              <a:t>           </a:t>
            </a:r>
          </a:p>
          <a:p>
            <a:r>
              <a:rPr lang="lt-LT" dirty="0" smtClean="0"/>
              <a:t>                                              </a:t>
            </a:r>
            <a:r>
              <a:rPr lang="lt-LT" sz="2000" dirty="0" smtClean="0">
                <a:latin typeface="Times New Roman" panose="02020603050405020304" pitchFamily="18" charset="0"/>
                <a:cs typeface="Times New Roman" panose="02020603050405020304" pitchFamily="18" charset="0"/>
              </a:rPr>
              <a:t>Ignalinos rajono savivaldybės </a:t>
            </a:r>
          </a:p>
          <a:p>
            <a:r>
              <a:rPr lang="lt-LT" sz="2000" dirty="0" smtClean="0">
                <a:latin typeface="Times New Roman" panose="02020603050405020304" pitchFamily="18" charset="0"/>
                <a:cs typeface="Times New Roman" panose="02020603050405020304" pitchFamily="18" charset="0"/>
              </a:rPr>
              <a:t>                                                              Visuomenės sveikatos biuras</a:t>
            </a:r>
            <a:endParaRPr lang="lt-LT"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95891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68760"/>
          </a:xfrm>
        </p:spPr>
        <p:txBody>
          <a:bodyPr/>
          <a:lstStyle/>
          <a:p>
            <a:r>
              <a:rPr lang="lt-LT" sz="4000" dirty="0">
                <a:latin typeface="Times New Roman" panose="02020603050405020304" pitchFamily="18" charset="0"/>
                <a:cs typeface="Times New Roman" panose="02020603050405020304" pitchFamily="18" charset="0"/>
              </a:rPr>
              <a:t>PRADINIS GAIVINIMAS</a:t>
            </a:r>
          </a:p>
        </p:txBody>
      </p:sp>
      <p:sp>
        <p:nvSpPr>
          <p:cNvPr id="3" name="Content Placeholder 2"/>
          <p:cNvSpPr>
            <a:spLocks noGrp="1"/>
          </p:cNvSpPr>
          <p:nvPr>
            <p:ph idx="1"/>
          </p:nvPr>
        </p:nvSpPr>
        <p:spPr/>
        <p:txBody>
          <a:bodyPr/>
          <a:lstStyle/>
          <a:p>
            <a:r>
              <a:rPr lang="lt-LT" sz="2000" dirty="0">
                <a:latin typeface="Times New Roman" panose="02020603050405020304" pitchFamily="18" charset="0"/>
                <a:cs typeface="Times New Roman" panose="02020603050405020304" pitchFamily="18" charset="0"/>
              </a:rPr>
              <a:t>Paguldykite nukentėjusįjį ant nugaros</a:t>
            </a:r>
            <a:r>
              <a:rPr lang="lt-LT" sz="2000" dirty="0" smtClean="0">
                <a:latin typeface="Times New Roman" panose="02020603050405020304" pitchFamily="18" charset="0"/>
                <a:cs typeface="Times New Roman" panose="02020603050405020304" pitchFamily="18" charset="0"/>
              </a:rPr>
              <a:t>.</a:t>
            </a:r>
          </a:p>
          <a:p>
            <a:r>
              <a:rPr lang="lt-LT" sz="2000" dirty="0">
                <a:latin typeface="Times New Roman" panose="02020603050405020304" pitchFamily="18" charset="0"/>
                <a:cs typeface="Times New Roman" panose="02020603050405020304" pitchFamily="18" charset="0"/>
              </a:rPr>
              <a:t>Jei nukentėjusysis nesąmoningas, </a:t>
            </a:r>
            <a:r>
              <a:rPr lang="lt-LT" sz="2000" dirty="0" smtClean="0">
                <a:latin typeface="Times New Roman" panose="02020603050405020304" pitchFamily="18" charset="0"/>
                <a:cs typeface="Times New Roman" panose="02020603050405020304" pitchFamily="18" charset="0"/>
              </a:rPr>
              <a:t>bet kvėpuoja</a:t>
            </a:r>
            <a:r>
              <a:rPr lang="lt-LT" sz="2000" dirty="0">
                <a:latin typeface="Times New Roman" panose="02020603050405020304" pitchFamily="18" charset="0"/>
                <a:cs typeface="Times New Roman" panose="02020603050405020304" pitchFamily="18" charset="0"/>
              </a:rPr>
              <a:t>, ir neįtariate stuburo </a:t>
            </a:r>
            <a:r>
              <a:rPr lang="lt-LT" sz="2000" dirty="0" smtClean="0">
                <a:latin typeface="Times New Roman" panose="02020603050405020304" pitchFamily="18" charset="0"/>
                <a:cs typeface="Times New Roman" panose="02020603050405020304" pitchFamily="18" charset="0"/>
              </a:rPr>
              <a:t>traumos, paverskite </a:t>
            </a:r>
            <a:r>
              <a:rPr lang="lt-LT" sz="2000" dirty="0">
                <a:latin typeface="Times New Roman" panose="02020603050405020304" pitchFamily="18" charset="0"/>
                <a:cs typeface="Times New Roman" panose="02020603050405020304" pitchFamily="18" charset="0"/>
              </a:rPr>
              <a:t>jį ant šono, stebėkite </a:t>
            </a:r>
            <a:r>
              <a:rPr lang="lt-LT" sz="2000" dirty="0" smtClean="0">
                <a:latin typeface="Times New Roman" panose="02020603050405020304" pitchFamily="18" charset="0"/>
                <a:cs typeface="Times New Roman" panose="02020603050405020304" pitchFamily="18" charset="0"/>
              </a:rPr>
              <a:t>sąmonę ir </a:t>
            </a:r>
            <a:r>
              <a:rPr lang="lt-LT" sz="2000" dirty="0">
                <a:latin typeface="Times New Roman" panose="02020603050405020304" pitchFamily="18" charset="0"/>
                <a:cs typeface="Times New Roman" panose="02020603050405020304" pitchFamily="18" charset="0"/>
              </a:rPr>
              <a:t>kvėpavimą</a:t>
            </a:r>
            <a:r>
              <a:rPr lang="lt-LT" sz="2000" dirty="0" smtClean="0">
                <a:latin typeface="Times New Roman" panose="02020603050405020304" pitchFamily="18" charset="0"/>
                <a:cs typeface="Times New Roman" panose="02020603050405020304" pitchFamily="18" charset="0"/>
              </a:rPr>
              <a:t>.</a:t>
            </a:r>
          </a:p>
          <a:p>
            <a:r>
              <a:rPr lang="lt-LT" sz="2000" dirty="0" smtClean="0">
                <a:latin typeface="Times New Roman" panose="02020603050405020304" pitchFamily="18" charset="0"/>
                <a:cs typeface="Times New Roman" panose="02020603050405020304" pitchFamily="18" charset="0"/>
              </a:rPr>
              <a:t>Negalima guldyti ant kairės pusės, dėl to, </a:t>
            </a:r>
            <a:r>
              <a:rPr lang="en-US" sz="2000" dirty="0" smtClean="0">
                <a:latin typeface="Times New Roman" panose="02020603050405020304" pitchFamily="18" charset="0"/>
                <a:cs typeface="Times New Roman" panose="02020603050405020304" pitchFamily="18" charset="0"/>
              </a:rPr>
              <a:t>k</a:t>
            </a:r>
            <a:r>
              <a:rPr lang="lt-LT" sz="2000" dirty="0" smtClean="0">
                <a:latin typeface="Times New Roman" panose="02020603050405020304" pitchFamily="18" charset="0"/>
                <a:cs typeface="Times New Roman" panose="02020603050405020304" pitchFamily="18" charset="0"/>
              </a:rPr>
              <a:t>ad padidės spaudimas širdžiai.</a:t>
            </a:r>
          </a:p>
          <a:p>
            <a:pPr marL="0" indent="0">
              <a:buNone/>
            </a:pPr>
            <a:endParaRPr lang="lt-LT" sz="2000" dirty="0" smtClean="0">
              <a:latin typeface="Times New Roman" panose="02020603050405020304" pitchFamily="18" charset="0"/>
              <a:cs typeface="Times New Roman" panose="02020603050405020304" pitchFamily="18" charset="0"/>
            </a:endParaRPr>
          </a:p>
          <a:p>
            <a:endParaRPr lang="lt-LT"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3140968"/>
            <a:ext cx="6191968" cy="2078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143262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8229600" cy="1268760"/>
          </a:xfrm>
        </p:spPr>
        <p:txBody>
          <a:bodyPr/>
          <a:lstStyle/>
          <a:p>
            <a:r>
              <a:rPr lang="lt-LT" sz="4000" dirty="0">
                <a:latin typeface="Times New Roman" panose="02020603050405020304" pitchFamily="18" charset="0"/>
                <a:cs typeface="Times New Roman" panose="02020603050405020304" pitchFamily="18" charset="0"/>
              </a:rPr>
              <a:t>Galvos smegenų trauma</a:t>
            </a:r>
          </a:p>
        </p:txBody>
      </p:sp>
      <p:sp>
        <p:nvSpPr>
          <p:cNvPr id="6" name="Content Placeholder 5"/>
          <p:cNvSpPr>
            <a:spLocks noGrp="1"/>
          </p:cNvSpPr>
          <p:nvPr>
            <p:ph idx="1"/>
          </p:nvPr>
        </p:nvSpPr>
        <p:spPr/>
        <p:txBody>
          <a:bodyPr>
            <a:normAutofit/>
          </a:bodyPr>
          <a:lstStyle/>
          <a:p>
            <a:pPr algn="just"/>
            <a:r>
              <a:rPr lang="lt-LT" dirty="0">
                <a:latin typeface="Times New Roman" panose="02020603050405020304" pitchFamily="18" charset="0"/>
                <a:cs typeface="Times New Roman" panose="02020603050405020304" pitchFamily="18" charset="0"/>
              </a:rPr>
              <a:t>Galvos trauma – tai bet kuri trauma, kurios metu yra sužalojamas skalpas, kaukolė ar smegenys. Sužeidimas gali būti nuo pavienio skalpo sumušimo iki sudėtingo smegenų sužalojimo.</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3140968"/>
            <a:ext cx="2562225" cy="178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557993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lt-LT"/>
          </a:p>
        </p:txBody>
      </p:sp>
      <p:sp>
        <p:nvSpPr>
          <p:cNvPr id="6" name="Content Placeholder 5"/>
          <p:cNvSpPr>
            <a:spLocks noGrp="1"/>
          </p:cNvSpPr>
          <p:nvPr>
            <p:ph idx="1"/>
          </p:nvPr>
        </p:nvSpPr>
        <p:spPr/>
        <p:txBody>
          <a:bodyPr>
            <a:normAutofit/>
          </a:bodyPr>
          <a:lstStyle/>
          <a:p>
            <a:r>
              <a:rPr lang="lt-LT" sz="2000" b="1" dirty="0">
                <a:latin typeface="Times New Roman" panose="02020603050405020304" pitchFamily="18" charset="0"/>
                <a:cs typeface="Times New Roman" panose="02020603050405020304" pitchFamily="18" charset="0"/>
              </a:rPr>
              <a:t>Uždara galvos trauma </a:t>
            </a:r>
            <a:r>
              <a:rPr lang="lt-LT" sz="2000" dirty="0">
                <a:latin typeface="Times New Roman" panose="02020603050405020304" pitchFamily="18" charset="0"/>
                <a:cs typeface="Times New Roman" panose="02020603050405020304" pitchFamily="18" charset="0"/>
              </a:rPr>
              <a:t>įvyksta patyrus stiprų smūgį į galvą su kokiu nors buku daiktu, bet tas daiktas nesulaužo kaukolės.</a:t>
            </a:r>
          </a:p>
          <a:p>
            <a:r>
              <a:rPr lang="lt-LT" sz="2000" b="1" dirty="0">
                <a:latin typeface="Times New Roman" panose="02020603050405020304" pitchFamily="18" charset="0"/>
                <a:cs typeface="Times New Roman" panose="02020603050405020304" pitchFamily="18" charset="0"/>
              </a:rPr>
              <a:t>Atviras galvos sužalojimas</a:t>
            </a:r>
            <a:r>
              <a:rPr lang="lt-LT" sz="2000" dirty="0">
                <a:latin typeface="Times New Roman" panose="02020603050405020304" pitchFamily="18" charset="0"/>
                <a:cs typeface="Times New Roman" panose="02020603050405020304" pitchFamily="18" charset="0"/>
              </a:rPr>
              <a:t>. Smūgio metu sulaužoma kaukolė ir sužeidžiamos smegenys. Taip dažniausiai nutinka kai yra judama dideliu greičiu, lekiant pro automobilio langą autoįvykio metu ar šovus į galvą ginklu</a:t>
            </a:r>
            <a:r>
              <a:rPr lang="lt-LT" sz="2000" dirty="0" smtClean="0">
                <a:latin typeface="Times New Roman" panose="02020603050405020304" pitchFamily="18" charset="0"/>
                <a:cs typeface="Times New Roman" panose="02020603050405020304" pitchFamily="18" charset="0"/>
              </a:rPr>
              <a:t>.</a:t>
            </a:r>
          </a:p>
          <a:p>
            <a:endParaRPr lang="lt-LT" sz="2000" dirty="0">
              <a:latin typeface="Times New Roman" panose="02020603050405020304" pitchFamily="18" charset="0"/>
              <a:cs typeface="Times New Roman" panose="02020603050405020304" pitchFamily="18" charset="0"/>
            </a:endParaRPr>
          </a:p>
          <a:p>
            <a:endParaRPr lang="lt-LT" sz="2000" dirty="0">
              <a:latin typeface="Times New Roman" panose="02020603050405020304" pitchFamily="18" charset="0"/>
              <a:cs typeface="Times New Roman" panose="02020603050405020304" pitchFamily="18" charset="0"/>
            </a:endParaRP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4365104"/>
            <a:ext cx="272415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431354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pic>
        <p:nvPicPr>
          <p:cNvPr id="1843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3" y="1124744"/>
            <a:ext cx="3865389"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1844824"/>
            <a:ext cx="28575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703545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pic>
        <p:nvPicPr>
          <p:cNvPr id="194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1628800"/>
            <a:ext cx="3684620" cy="18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064869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68760"/>
          </a:xfrm>
        </p:spPr>
        <p:txBody>
          <a:bodyPr/>
          <a:lstStyle/>
          <a:p>
            <a:r>
              <a:rPr lang="lt-LT" sz="4400" dirty="0">
                <a:latin typeface="Times New Roman" panose="02020603050405020304" pitchFamily="18" charset="0"/>
                <a:cs typeface="Times New Roman" panose="02020603050405020304" pitchFamily="18" charset="0"/>
              </a:rPr>
              <a:t>Simptomai</a:t>
            </a:r>
          </a:p>
        </p:txBody>
      </p:sp>
      <p:sp>
        <p:nvSpPr>
          <p:cNvPr id="3" name="Content Placeholder 2"/>
          <p:cNvSpPr>
            <a:spLocks noGrp="1"/>
          </p:cNvSpPr>
          <p:nvPr>
            <p:ph idx="1"/>
          </p:nvPr>
        </p:nvSpPr>
        <p:spPr/>
        <p:txBody>
          <a:bodyPr>
            <a:normAutofit/>
          </a:bodyPr>
          <a:lstStyle/>
          <a:p>
            <a:r>
              <a:rPr lang="lt-LT" sz="2000" dirty="0" smtClean="0">
                <a:latin typeface="Times New Roman" panose="02020603050405020304" pitchFamily="18" charset="0"/>
                <a:cs typeface="Times New Roman" panose="02020603050405020304" pitchFamily="18" charset="0"/>
              </a:rPr>
              <a:t>Akių </a:t>
            </a:r>
            <a:r>
              <a:rPr lang="lt-LT" sz="2000" dirty="0">
                <a:latin typeface="Times New Roman" panose="02020603050405020304" pitchFamily="18" charset="0"/>
                <a:cs typeface="Times New Roman" panose="02020603050405020304" pitchFamily="18" charset="0"/>
              </a:rPr>
              <a:t>vyzdžių pokyčiai ar nevienodas jų dydis</a:t>
            </a:r>
          </a:p>
          <a:p>
            <a:r>
              <a:rPr lang="lt-LT" sz="2000" dirty="0">
                <a:latin typeface="Times New Roman" panose="02020603050405020304" pitchFamily="18" charset="0"/>
                <a:cs typeface="Times New Roman" panose="02020603050405020304" pitchFamily="18" charset="0"/>
              </a:rPr>
              <a:t>Traukuliai</a:t>
            </a:r>
          </a:p>
          <a:p>
            <a:r>
              <a:rPr lang="lt-LT" sz="2000" dirty="0">
                <a:latin typeface="Times New Roman" panose="02020603050405020304" pitchFamily="18" charset="0"/>
                <a:cs typeface="Times New Roman" panose="02020603050405020304" pitchFamily="18" charset="0"/>
              </a:rPr>
              <a:t>Iškreipti veido bruožai</a:t>
            </a:r>
          </a:p>
          <a:p>
            <a:r>
              <a:rPr lang="lt-LT" sz="2000" dirty="0">
                <a:latin typeface="Times New Roman" panose="02020603050405020304" pitchFamily="18" charset="0"/>
                <a:cs typeface="Times New Roman" panose="02020603050405020304" pitchFamily="18" charset="0"/>
              </a:rPr>
              <a:t>Skysčio tekėjimas iš burnos, nosies ar ausų (skystis gali būti skaidrus arba kraujingas)</a:t>
            </a:r>
          </a:p>
          <a:p>
            <a:r>
              <a:rPr lang="lt-LT" sz="2000" dirty="0">
                <a:latin typeface="Times New Roman" panose="02020603050405020304" pitchFamily="18" charset="0"/>
                <a:cs typeface="Times New Roman" panose="02020603050405020304" pitchFamily="18" charset="0"/>
              </a:rPr>
              <a:t>Kaukolės ar veido lūžiai, veido nubrozdinimai, sužeidimo vietos sutinimas,arba skalpo žaizda</a:t>
            </a:r>
          </a:p>
          <a:p>
            <a:r>
              <a:rPr lang="lt-LT" sz="2000" dirty="0">
                <a:latin typeface="Times New Roman" panose="02020603050405020304" pitchFamily="18" charset="0"/>
                <a:cs typeface="Times New Roman" panose="02020603050405020304" pitchFamily="18" charset="0"/>
              </a:rPr>
              <a:t>Susilpnėjusi klausa, uoslė, skonis ar regėjimas</a:t>
            </a:r>
          </a:p>
          <a:p>
            <a:r>
              <a:rPr lang="lt-LT" sz="2000" dirty="0">
                <a:latin typeface="Times New Roman" panose="02020603050405020304" pitchFamily="18" charset="0"/>
                <a:cs typeface="Times New Roman" panose="02020603050405020304" pitchFamily="18" charset="0"/>
              </a:rPr>
              <a:t>Negalėjimas pajudinti vienos ar daugiau galūnių</a:t>
            </a:r>
          </a:p>
          <a:p>
            <a:r>
              <a:rPr lang="lt-LT" sz="2000" dirty="0">
                <a:latin typeface="Times New Roman" panose="02020603050405020304" pitchFamily="18" charset="0"/>
                <a:cs typeface="Times New Roman" panose="02020603050405020304" pitchFamily="18" charset="0"/>
              </a:rPr>
              <a:t>Dirglumas (ypač vaikų), asmenybės pasikeitimai ar nebūdingas </a:t>
            </a:r>
            <a:r>
              <a:rPr lang="lt-LT" sz="2000" dirty="0" smtClean="0">
                <a:latin typeface="Times New Roman" panose="02020603050405020304" pitchFamily="18" charset="0"/>
                <a:cs typeface="Times New Roman" panose="02020603050405020304" pitchFamily="18" charset="0"/>
              </a:rPr>
              <a:t>elgesys</a:t>
            </a:r>
            <a:endParaRPr lang="lt-LT"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570013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sp>
        <p:nvSpPr>
          <p:cNvPr id="3" name="Content Placeholder 2"/>
          <p:cNvSpPr>
            <a:spLocks noGrp="1"/>
          </p:cNvSpPr>
          <p:nvPr>
            <p:ph idx="1"/>
          </p:nvPr>
        </p:nvSpPr>
        <p:spPr/>
        <p:txBody>
          <a:bodyPr/>
          <a:lstStyle/>
          <a:p>
            <a:r>
              <a:rPr lang="lt-LT" sz="2000" dirty="0">
                <a:latin typeface="Times New Roman" panose="02020603050405020304" pitchFamily="18" charset="0"/>
                <a:cs typeface="Times New Roman" panose="02020603050405020304" pitchFamily="18" charset="0"/>
              </a:rPr>
              <a:t>Sąmonės netekimas, sumišimas arba mieguistumas</a:t>
            </a:r>
          </a:p>
          <a:p>
            <a:r>
              <a:rPr lang="lt-LT" sz="2000" dirty="0">
                <a:latin typeface="Times New Roman" panose="02020603050405020304" pitchFamily="18" charset="0"/>
                <a:cs typeface="Times New Roman" panose="02020603050405020304" pitchFamily="18" charset="0"/>
              </a:rPr>
              <a:t>Retas kvėpavimas arba labai žemas kraujo spaudimas</a:t>
            </a:r>
          </a:p>
          <a:p>
            <a:r>
              <a:rPr lang="lt-LT" sz="2000" dirty="0">
                <a:latin typeface="Times New Roman" panose="02020603050405020304" pitchFamily="18" charset="0"/>
                <a:cs typeface="Times New Roman" panose="02020603050405020304" pitchFamily="18" charset="0"/>
              </a:rPr>
              <a:t>Neramumas, nerangumas, koordinacijos netekimas</a:t>
            </a:r>
          </a:p>
          <a:p>
            <a:r>
              <a:rPr lang="lt-LT" sz="2000" dirty="0">
                <a:latin typeface="Times New Roman" panose="02020603050405020304" pitchFamily="18" charset="0"/>
                <a:cs typeface="Times New Roman" panose="02020603050405020304" pitchFamily="18" charset="0"/>
              </a:rPr>
              <a:t>Stiprus galvos skausmas</a:t>
            </a:r>
          </a:p>
          <a:p>
            <a:r>
              <a:rPr lang="lt-LT" sz="2000" dirty="0">
                <a:latin typeface="Times New Roman" panose="02020603050405020304" pitchFamily="18" charset="0"/>
                <a:cs typeface="Times New Roman" panose="02020603050405020304" pitchFamily="18" charset="0"/>
              </a:rPr>
              <a:t>Neaiški kalba arba išsiliejantis regėjimo vaizdas</a:t>
            </a:r>
          </a:p>
          <a:p>
            <a:r>
              <a:rPr lang="lt-LT" sz="2000" dirty="0">
                <a:latin typeface="Times New Roman" panose="02020603050405020304" pitchFamily="18" charset="0"/>
                <a:cs typeface="Times New Roman" panose="02020603050405020304" pitchFamily="18" charset="0"/>
              </a:rPr>
              <a:t>Sustingęs kaklas ar vėmimas</a:t>
            </a:r>
          </a:p>
          <a:p>
            <a:r>
              <a:rPr lang="lt-LT" sz="2000" dirty="0">
                <a:latin typeface="Times New Roman" panose="02020603050405020304" pitchFamily="18" charset="0"/>
                <a:cs typeface="Times New Roman" panose="02020603050405020304" pitchFamily="18" charset="0"/>
              </a:rPr>
              <a:t>Simptomai stiprėja ir staiga pasidaro labai blogai (sutrinka sąmonė)</a:t>
            </a:r>
          </a:p>
          <a:p>
            <a:endParaRPr lang="lt-LT" dirty="0"/>
          </a:p>
          <a:p>
            <a:endParaRPr lang="lt-LT" dirty="0"/>
          </a:p>
        </p:txBody>
      </p:sp>
    </p:spTree>
    <p:extLst>
      <p:ext uri="{BB962C8B-B14F-4D97-AF65-F5344CB8AC3E}">
        <p14:creationId xmlns:p14="http://schemas.microsoft.com/office/powerpoint/2010/main" val="165641210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sp>
        <p:nvSpPr>
          <p:cNvPr id="3" name="Content Placeholder 2"/>
          <p:cNvSpPr>
            <a:spLocks noGrp="1"/>
          </p:cNvSpPr>
          <p:nvPr>
            <p:ph idx="1"/>
          </p:nvPr>
        </p:nvSpPr>
        <p:spPr/>
        <p:txBody>
          <a:bodyPr>
            <a:normAutofit/>
          </a:bodyPr>
          <a:lstStyle/>
          <a:p>
            <a:r>
              <a:rPr lang="lt-LT" sz="2000" dirty="0">
                <a:latin typeface="Times New Roman" panose="02020603050405020304" pitchFamily="18" charset="0"/>
                <a:cs typeface="Times New Roman" panose="02020603050405020304" pitchFamily="18" charset="0"/>
              </a:rPr>
              <a:t>Kuo skubiau kviesti GMP 112 arba patys gabenkite žmogų į gydymo įstaigą</a:t>
            </a:r>
          </a:p>
          <a:p>
            <a:r>
              <a:rPr lang="lt-LT" sz="2000" dirty="0">
                <a:latin typeface="Times New Roman" panose="02020603050405020304" pitchFamily="18" charset="0"/>
                <a:cs typeface="Times New Roman" panose="02020603050405020304" pitchFamily="18" charset="0"/>
              </a:rPr>
              <a:t>Nėra sąmonės, kvėpavimo- pradinis gaivinimas 30:2</a:t>
            </a:r>
          </a:p>
          <a:p>
            <a:r>
              <a:rPr lang="lt-LT" sz="2000" dirty="0">
                <a:latin typeface="Times New Roman" panose="02020603050405020304" pitchFamily="18" charset="0"/>
                <a:cs typeface="Times New Roman" panose="02020603050405020304" pitchFamily="18" charset="0"/>
              </a:rPr>
              <a:t>Dažnai esant galvos traumai, būna sužalotas ir stuburas</a:t>
            </a:r>
          </a:p>
          <a:p>
            <a:r>
              <a:rPr lang="lt-LT" sz="2000" dirty="0">
                <a:latin typeface="Times New Roman" panose="02020603050405020304" pitchFamily="18" charset="0"/>
                <a:cs typeface="Times New Roman" panose="02020603050405020304" pitchFamily="18" charset="0"/>
              </a:rPr>
              <a:t>Jei žmogus vemia, paverskite žmogų ant šono vienoje tiesėje</a:t>
            </a:r>
          </a:p>
          <a:p>
            <a:r>
              <a:rPr lang="lt-LT" sz="2000" dirty="0">
                <a:latin typeface="Times New Roman" panose="02020603050405020304" pitchFamily="18" charset="0"/>
                <a:cs typeface="Times New Roman" panose="02020603050405020304" pitchFamily="18" charset="0"/>
              </a:rPr>
              <a:t>Stabdykite kraujavimą tiesiogiai spausdami žaizdą švariu audeklu</a:t>
            </a:r>
          </a:p>
          <a:p>
            <a:r>
              <a:rPr lang="lt-LT" sz="2000" dirty="0">
                <a:latin typeface="Times New Roman" panose="02020603050405020304" pitchFamily="18" charset="0"/>
                <a:cs typeface="Times New Roman" panose="02020603050405020304" pitchFamily="18" charset="0"/>
              </a:rPr>
              <a:t>Jei įtariate kaukolės lūžį, nedėkite spaudžiamojo tvarsčio ant žaizdos ir nepašalinkite jokių svetimkūnių iš žaizdos</a:t>
            </a:r>
          </a:p>
          <a:p>
            <a:r>
              <a:rPr lang="lt-LT" sz="2000" dirty="0">
                <a:latin typeface="Times New Roman" panose="02020603050405020304" pitchFamily="18" charset="0"/>
                <a:cs typeface="Times New Roman" panose="02020603050405020304" pitchFamily="18" charset="0"/>
              </a:rPr>
              <a:t>Uždenkite žaizdą sterilia marle</a:t>
            </a:r>
          </a:p>
        </p:txBody>
      </p:sp>
    </p:spTree>
    <p:extLst>
      <p:ext uri="{BB962C8B-B14F-4D97-AF65-F5344CB8AC3E}">
        <p14:creationId xmlns:p14="http://schemas.microsoft.com/office/powerpoint/2010/main" val="264059901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96752"/>
          </a:xfrm>
        </p:spPr>
        <p:txBody>
          <a:bodyPr/>
          <a:lstStyle/>
          <a:p>
            <a:r>
              <a:rPr lang="lt-LT" sz="4000" dirty="0" smtClean="0">
                <a:latin typeface="Times New Roman" panose="02020603050405020304" pitchFamily="18" charset="0"/>
                <a:cs typeface="Times New Roman" panose="02020603050405020304" pitchFamily="18" charset="0"/>
              </a:rPr>
              <a:t>   STUBURO </a:t>
            </a:r>
            <a:r>
              <a:rPr lang="lt-LT" sz="4000" dirty="0">
                <a:latin typeface="Times New Roman" panose="02020603050405020304" pitchFamily="18" charset="0"/>
                <a:cs typeface="Times New Roman" panose="02020603050405020304" pitchFamily="18" charset="0"/>
              </a:rPr>
              <a:t>SUŽALOJIMAS</a:t>
            </a:r>
          </a:p>
        </p:txBody>
      </p:sp>
      <p:sp>
        <p:nvSpPr>
          <p:cNvPr id="3" name="Content Placeholder 2"/>
          <p:cNvSpPr>
            <a:spLocks noGrp="1"/>
          </p:cNvSpPr>
          <p:nvPr>
            <p:ph idx="1"/>
          </p:nvPr>
        </p:nvSpPr>
        <p:spPr/>
        <p:txBody>
          <a:bodyPr>
            <a:normAutofit/>
          </a:bodyPr>
          <a:lstStyle/>
          <a:p>
            <a:pPr marL="0" indent="0">
              <a:buNone/>
            </a:pPr>
            <a:r>
              <a:rPr lang="lt-LT" sz="2000" dirty="0" smtClean="0">
                <a:latin typeface="Times New Roman" panose="02020603050405020304" pitchFamily="18" charset="0"/>
                <a:cs typeface="Times New Roman" panose="02020603050405020304" pitchFamily="18" charset="0"/>
              </a:rPr>
              <a:t>                                      </a:t>
            </a:r>
            <a:r>
              <a:rPr lang="lt-LT" sz="2000" b="1" dirty="0" smtClean="0">
                <a:latin typeface="Times New Roman" panose="02020603050405020304" pitchFamily="18" charset="0"/>
                <a:cs typeface="Times New Roman" panose="02020603050405020304" pitchFamily="18" charset="0"/>
              </a:rPr>
              <a:t>Kada </a:t>
            </a:r>
            <a:r>
              <a:rPr lang="lt-LT" sz="2000" b="1" dirty="0">
                <a:latin typeface="Times New Roman" panose="02020603050405020304" pitchFamily="18" charset="0"/>
                <a:cs typeface="Times New Roman" panose="02020603050405020304" pitchFamily="18" charset="0"/>
              </a:rPr>
              <a:t>įtarti stuburo sužalojimą</a:t>
            </a:r>
            <a:r>
              <a:rPr lang="lt-LT" sz="2000" b="1" dirty="0" smtClean="0">
                <a:latin typeface="Times New Roman" panose="02020603050405020304" pitchFamily="18" charset="0"/>
                <a:cs typeface="Times New Roman" panose="02020603050405020304" pitchFamily="18" charset="0"/>
              </a:rPr>
              <a:t>:</a:t>
            </a:r>
          </a:p>
          <a:p>
            <a:r>
              <a:rPr lang="lt-LT" sz="2000" dirty="0">
                <a:latin typeface="Times New Roman" panose="02020603050405020304" pitchFamily="18" charset="0"/>
                <a:cs typeface="Times New Roman" panose="02020603050405020304" pitchFamily="18" charset="0"/>
              </a:rPr>
              <a:t>Traumuotas </a:t>
            </a:r>
            <a:r>
              <a:rPr lang="lt-LT" sz="2000" dirty="0" smtClean="0">
                <a:latin typeface="Times New Roman" panose="02020603050405020304" pitchFamily="18" charset="0"/>
                <a:cs typeface="Times New Roman" panose="02020603050405020304" pitchFamily="18" charset="0"/>
              </a:rPr>
              <a:t>žmogus nesąmoningas</a:t>
            </a:r>
            <a:endParaRPr lang="lt-LT" sz="2000" dirty="0">
              <a:latin typeface="Times New Roman" panose="02020603050405020304" pitchFamily="18" charset="0"/>
              <a:cs typeface="Times New Roman" panose="02020603050405020304" pitchFamily="18" charset="0"/>
            </a:endParaRPr>
          </a:p>
          <a:p>
            <a:r>
              <a:rPr lang="lt-LT" sz="2000" dirty="0">
                <a:latin typeface="Times New Roman" panose="02020603050405020304" pitchFamily="18" charset="0"/>
                <a:cs typeface="Times New Roman" panose="02020603050405020304" pitchFamily="18" charset="0"/>
              </a:rPr>
              <a:t>Negalėjimas pajudinti galūnių</a:t>
            </a:r>
          </a:p>
          <a:p>
            <a:r>
              <a:rPr lang="lt-LT" sz="2000" dirty="0">
                <a:latin typeface="Times New Roman" panose="02020603050405020304" pitchFamily="18" charset="0"/>
                <a:cs typeface="Times New Roman" panose="02020603050405020304" pitchFamily="18" charset="0"/>
              </a:rPr>
              <a:t>Skausmas, minkštųjų </a:t>
            </a:r>
            <a:r>
              <a:rPr lang="lt-LT" sz="2000" dirty="0" smtClean="0">
                <a:latin typeface="Times New Roman" panose="02020603050405020304" pitchFamily="18" charset="0"/>
                <a:cs typeface="Times New Roman" panose="02020603050405020304" pitchFamily="18" charset="0"/>
              </a:rPr>
              <a:t>audinių sužalojimai stuburo projekcijoje</a:t>
            </a:r>
            <a:r>
              <a:rPr lang="lt-LT" sz="2000" dirty="0">
                <a:latin typeface="Times New Roman" panose="02020603050405020304" pitchFamily="18" charset="0"/>
                <a:cs typeface="Times New Roman" panose="02020603050405020304" pitchFamily="18" charset="0"/>
              </a:rPr>
              <a:t>, </a:t>
            </a:r>
            <a:r>
              <a:rPr lang="lt-LT" sz="2000" dirty="0" smtClean="0">
                <a:latin typeface="Times New Roman" panose="02020603050405020304" pitchFamily="18" charset="0"/>
                <a:cs typeface="Times New Roman" panose="02020603050405020304" pitchFamily="18" charset="0"/>
              </a:rPr>
              <a:t>deformacija stuburo </a:t>
            </a:r>
            <a:r>
              <a:rPr lang="lt-LT" sz="2000" dirty="0">
                <a:latin typeface="Times New Roman" panose="02020603050405020304" pitchFamily="18" charset="0"/>
                <a:cs typeface="Times New Roman" panose="02020603050405020304" pitchFamily="18" charset="0"/>
              </a:rPr>
              <a:t>srityje</a:t>
            </a:r>
          </a:p>
          <a:p>
            <a:r>
              <a:rPr lang="lt-LT" sz="2000" dirty="0">
                <a:latin typeface="Times New Roman" panose="02020603050405020304" pitchFamily="18" charset="0"/>
                <a:cs typeface="Times New Roman" panose="02020603050405020304" pitchFamily="18" charset="0"/>
              </a:rPr>
              <a:t>Jutimų sutrikimai (</a:t>
            </a:r>
            <a:r>
              <a:rPr lang="lt-LT" sz="2000" dirty="0" smtClean="0">
                <a:latin typeface="Times New Roman" panose="02020603050405020304" pitchFamily="18" charset="0"/>
                <a:cs typeface="Times New Roman" panose="02020603050405020304" pitchFamily="18" charset="0"/>
              </a:rPr>
              <a:t>deginimas, dilgčiojimas)</a:t>
            </a:r>
            <a:endParaRPr lang="lt-LT" sz="2000" dirty="0">
              <a:latin typeface="Times New Roman" panose="02020603050405020304" pitchFamily="18" charset="0"/>
              <a:cs typeface="Times New Roman" panose="02020603050405020304" pitchFamily="18" charset="0"/>
            </a:endParaRPr>
          </a:p>
          <a:p>
            <a:r>
              <a:rPr lang="lt-LT" sz="2000" dirty="0" smtClean="0">
                <a:latin typeface="Times New Roman" panose="02020603050405020304" pitchFamily="18" charset="0"/>
                <a:cs typeface="Times New Roman" panose="02020603050405020304" pitchFamily="18" charset="0"/>
              </a:rPr>
              <a:t> </a:t>
            </a:r>
            <a:r>
              <a:rPr lang="lt-LT" sz="2000" dirty="0">
                <a:latin typeface="Times New Roman" panose="02020603050405020304" pitchFamily="18" charset="0"/>
                <a:cs typeface="Times New Roman" panose="02020603050405020304" pitchFamily="18" charset="0"/>
              </a:rPr>
              <a:t>„Skrydis“ iš automobilio</a:t>
            </a:r>
          </a:p>
          <a:p>
            <a:r>
              <a:rPr lang="lt-LT" sz="2000" dirty="0" smtClean="0">
                <a:latin typeface="Times New Roman" panose="02020603050405020304" pitchFamily="18" charset="0"/>
                <a:cs typeface="Times New Roman" panose="02020603050405020304" pitchFamily="18" charset="0"/>
              </a:rPr>
              <a:t>Automobilio </a:t>
            </a:r>
            <a:r>
              <a:rPr lang="lt-LT" sz="2000" dirty="0">
                <a:latin typeface="Times New Roman" panose="02020603050405020304" pitchFamily="18" charset="0"/>
                <a:cs typeface="Times New Roman" panose="02020603050405020304" pitchFamily="18" charset="0"/>
              </a:rPr>
              <a:t>avarija, </a:t>
            </a:r>
            <a:r>
              <a:rPr lang="lt-LT" sz="2000" dirty="0" smtClean="0">
                <a:latin typeface="Times New Roman" panose="02020603050405020304" pitchFamily="18" charset="0"/>
                <a:cs typeface="Times New Roman" panose="02020603050405020304" pitchFamily="18" charset="0"/>
              </a:rPr>
              <a:t>kai greitis </a:t>
            </a:r>
            <a:r>
              <a:rPr lang="lt-LT" sz="2000" dirty="0">
                <a:latin typeface="Times New Roman" panose="02020603050405020304" pitchFamily="18" charset="0"/>
                <a:cs typeface="Times New Roman" panose="02020603050405020304" pitchFamily="18" charset="0"/>
              </a:rPr>
              <a:t>didenis nei 60 km/val.</a:t>
            </a:r>
          </a:p>
          <a:p>
            <a:r>
              <a:rPr lang="lt-LT" sz="2000" dirty="0" smtClean="0">
                <a:latin typeface="Times New Roman" panose="02020603050405020304" pitchFamily="18" charset="0"/>
                <a:cs typeface="Times New Roman" panose="02020603050405020304" pitchFamily="18" charset="0"/>
              </a:rPr>
              <a:t>Motociklo </a:t>
            </a:r>
            <a:r>
              <a:rPr lang="lt-LT" sz="2000" dirty="0">
                <a:latin typeface="Times New Roman" panose="02020603050405020304" pitchFamily="18" charset="0"/>
                <a:cs typeface="Times New Roman" panose="02020603050405020304" pitchFamily="18" charset="0"/>
              </a:rPr>
              <a:t>avarija, kai </a:t>
            </a:r>
            <a:r>
              <a:rPr lang="lt-LT" sz="2000" dirty="0" smtClean="0">
                <a:latin typeface="Times New Roman" panose="02020603050405020304" pitchFamily="18" charset="0"/>
                <a:cs typeface="Times New Roman" panose="02020603050405020304" pitchFamily="18" charset="0"/>
              </a:rPr>
              <a:t>greitis didesnis </a:t>
            </a:r>
            <a:r>
              <a:rPr lang="lt-LT" sz="2000" dirty="0">
                <a:latin typeface="Times New Roman" panose="02020603050405020304" pitchFamily="18" charset="0"/>
                <a:cs typeface="Times New Roman" panose="02020603050405020304" pitchFamily="18" charset="0"/>
              </a:rPr>
              <a:t>nei 30 km/val.</a:t>
            </a:r>
          </a:p>
          <a:p>
            <a:r>
              <a:rPr lang="lt-LT" sz="2000" dirty="0" smtClean="0">
                <a:latin typeface="Times New Roman" panose="02020603050405020304" pitchFamily="18" charset="0"/>
                <a:cs typeface="Times New Roman" panose="02020603050405020304" pitchFamily="18" charset="0"/>
              </a:rPr>
              <a:t> </a:t>
            </a:r>
            <a:r>
              <a:rPr lang="lt-LT" sz="2000" dirty="0">
                <a:latin typeface="Times New Roman" panose="02020603050405020304" pitchFamily="18" charset="0"/>
                <a:cs typeface="Times New Roman" panose="02020603050405020304" pitchFamily="18" charset="0"/>
              </a:rPr>
              <a:t>Partrenktas ar </a:t>
            </a:r>
            <a:r>
              <a:rPr lang="lt-LT" sz="2000" dirty="0" smtClean="0">
                <a:latin typeface="Times New Roman" panose="02020603050405020304" pitchFamily="18" charset="0"/>
                <a:cs typeface="Times New Roman" panose="02020603050405020304" pitchFamily="18" charset="0"/>
              </a:rPr>
              <a:t>pervažiuotas pėstysis</a:t>
            </a:r>
            <a:endParaRPr lang="lt-LT"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842740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sp>
        <p:nvSpPr>
          <p:cNvPr id="3" name="Content Placeholder 2"/>
          <p:cNvSpPr>
            <a:spLocks noGrp="1"/>
          </p:cNvSpPr>
          <p:nvPr>
            <p:ph idx="1"/>
          </p:nvPr>
        </p:nvSpPr>
        <p:spPr/>
        <p:txBody>
          <a:bodyPr>
            <a:normAutofit/>
          </a:bodyPr>
          <a:lstStyle/>
          <a:p>
            <a:r>
              <a:rPr lang="lt-LT" dirty="0">
                <a:latin typeface="Times New Roman" panose="02020603050405020304" pitchFamily="18" charset="0"/>
                <a:cs typeface="Times New Roman" panose="02020603050405020304" pitchFamily="18" charset="0"/>
              </a:rPr>
              <a:t>Neleiskite nukentėjusiajam judėti.</a:t>
            </a:r>
          </a:p>
          <a:p>
            <a:r>
              <a:rPr lang="lt-LT" dirty="0">
                <a:latin typeface="Times New Roman" panose="02020603050405020304" pitchFamily="18" charset="0"/>
                <a:cs typeface="Times New Roman" panose="02020603050405020304" pitchFamily="18" charset="0"/>
              </a:rPr>
              <a:t>Rankomis padėkite galvą </a:t>
            </a:r>
            <a:r>
              <a:rPr lang="lt-LT" dirty="0" smtClean="0">
                <a:latin typeface="Times New Roman" panose="02020603050405020304" pitchFamily="18" charset="0"/>
                <a:cs typeface="Times New Roman" panose="02020603050405020304" pitchFamily="18" charset="0"/>
              </a:rPr>
              <a:t>patogioje (neutralioje</a:t>
            </a:r>
            <a:r>
              <a:rPr lang="lt-LT" dirty="0">
                <a:latin typeface="Times New Roman" panose="02020603050405020304" pitchFamily="18" charset="0"/>
                <a:cs typeface="Times New Roman" panose="02020603050405020304" pitchFamily="18" charset="0"/>
              </a:rPr>
              <a:t>) pozicijoje.</a:t>
            </a:r>
          </a:p>
          <a:p>
            <a:r>
              <a:rPr lang="lt-LT" dirty="0">
                <a:latin typeface="Times New Roman" panose="02020603050405020304" pitchFamily="18" charset="0"/>
                <a:cs typeface="Times New Roman" panose="02020603050405020304" pitchFamily="18" charset="0"/>
              </a:rPr>
              <a:t>Stebėkite nukentėjusiojo būklę, </a:t>
            </a:r>
            <a:r>
              <a:rPr lang="lt-LT" dirty="0" smtClean="0">
                <a:latin typeface="Times New Roman" panose="02020603050405020304" pitchFamily="18" charset="0"/>
                <a:cs typeface="Times New Roman" panose="02020603050405020304" pitchFamily="18" charset="0"/>
              </a:rPr>
              <a:t>kol atvyks </a:t>
            </a:r>
            <a:r>
              <a:rPr lang="lt-LT" dirty="0">
                <a:latin typeface="Times New Roman" panose="02020603050405020304" pitchFamily="18" charset="0"/>
                <a:cs typeface="Times New Roman" panose="02020603050405020304" pitchFamily="18" charset="0"/>
              </a:rPr>
              <a:t>greitoji medicinos pagalba.</a:t>
            </a:r>
          </a:p>
          <a:p>
            <a:r>
              <a:rPr lang="lt-LT" dirty="0">
                <a:latin typeface="Times New Roman" panose="02020603050405020304" pitchFamily="18" charset="0"/>
                <a:cs typeface="Times New Roman" panose="02020603050405020304" pitchFamily="18" charset="0"/>
              </a:rPr>
              <a:t>Jei reikia apversti nukentėjusįjį </a:t>
            </a:r>
            <a:r>
              <a:rPr lang="lt-LT" dirty="0" smtClean="0">
                <a:latin typeface="Times New Roman" panose="02020603050405020304" pitchFamily="18" charset="0"/>
                <a:cs typeface="Times New Roman" panose="02020603050405020304" pitchFamily="18" charset="0"/>
              </a:rPr>
              <a:t>ant nugaros </a:t>
            </a:r>
            <a:r>
              <a:rPr lang="lt-LT" dirty="0">
                <a:latin typeface="Times New Roman" panose="02020603050405020304" pitchFamily="18" charset="0"/>
                <a:cs typeface="Times New Roman" panose="02020603050405020304" pitchFamily="18" charset="0"/>
              </a:rPr>
              <a:t>(jis be sąmonės, </a:t>
            </a:r>
            <a:r>
              <a:rPr lang="lt-LT" dirty="0" smtClean="0">
                <a:latin typeface="Times New Roman" panose="02020603050405020304" pitchFamily="18" charset="0"/>
                <a:cs typeface="Times New Roman" panose="02020603050405020304" pitchFamily="18" charset="0"/>
              </a:rPr>
              <a:t>reikia gaivinti</a:t>
            </a:r>
            <a:r>
              <a:rPr lang="lt-LT" dirty="0">
                <a:latin typeface="Times New Roman" panose="02020603050405020304" pitchFamily="18" charset="0"/>
                <a:cs typeface="Times New Roman" panose="02020603050405020304" pitchFamily="18" charset="0"/>
              </a:rPr>
              <a:t>), verskite jį taip, kad </a:t>
            </a:r>
            <a:r>
              <a:rPr lang="lt-LT" dirty="0" smtClean="0">
                <a:latin typeface="Times New Roman" panose="02020603050405020304" pitchFamily="18" charset="0"/>
                <a:cs typeface="Times New Roman" panose="02020603050405020304" pitchFamily="18" charset="0"/>
              </a:rPr>
              <a:t>galva, kaklas </a:t>
            </a:r>
            <a:r>
              <a:rPr lang="lt-LT" dirty="0">
                <a:latin typeface="Times New Roman" panose="02020603050405020304" pitchFamily="18" charset="0"/>
                <a:cs typeface="Times New Roman" panose="02020603050405020304" pitchFamily="18" charset="0"/>
              </a:rPr>
              <a:t>ir visas stuburas būtų </a:t>
            </a:r>
            <a:r>
              <a:rPr lang="lt-LT" dirty="0" smtClean="0">
                <a:latin typeface="Times New Roman" panose="02020603050405020304" pitchFamily="18" charset="0"/>
                <a:cs typeface="Times New Roman" panose="02020603050405020304" pitchFamily="18" charset="0"/>
              </a:rPr>
              <a:t>vienoje tiesėje</a:t>
            </a:r>
            <a:r>
              <a:rPr lang="lt-LT" dirty="0">
                <a:latin typeface="Times New Roman" panose="02020603050405020304" pitchFamily="18" charset="0"/>
                <a:cs typeface="Times New Roman" panose="02020603050405020304" pitchFamily="18" charset="0"/>
              </a:rPr>
              <a:t>.</a:t>
            </a:r>
          </a:p>
        </p:txBody>
      </p:sp>
      <p:pic>
        <p:nvPicPr>
          <p:cNvPr id="440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4341276"/>
            <a:ext cx="2763391" cy="1838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675058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340768"/>
          </a:xfrm>
        </p:spPr>
        <p:txBody>
          <a:bodyPr/>
          <a:lstStyle/>
          <a:p>
            <a:r>
              <a:rPr lang="lt-LT" sz="4000" dirty="0" smtClean="0"/>
              <a:t>Nušalimai</a:t>
            </a:r>
            <a:endParaRPr lang="lt-LT" sz="4000" dirty="0"/>
          </a:p>
        </p:txBody>
      </p:sp>
      <p:sp>
        <p:nvSpPr>
          <p:cNvPr id="3" name="Content Placeholder 2"/>
          <p:cNvSpPr>
            <a:spLocks noGrp="1"/>
          </p:cNvSpPr>
          <p:nvPr>
            <p:ph idx="1"/>
          </p:nvPr>
        </p:nvSpPr>
        <p:spPr/>
        <p:txBody>
          <a:bodyPr>
            <a:normAutofit/>
          </a:bodyPr>
          <a:lstStyle/>
          <a:p>
            <a:r>
              <a:rPr lang="lt-LT" b="1" dirty="0" smtClean="0">
                <a:latin typeface="Times New Roman" panose="02020603050405020304" pitchFamily="18" charset="0"/>
                <a:cs typeface="Times New Roman" panose="02020603050405020304" pitchFamily="18" charset="0"/>
              </a:rPr>
              <a:t>Nušalimas </a:t>
            </a:r>
            <a:r>
              <a:rPr lang="lt-LT" dirty="0" smtClean="0">
                <a:latin typeface="Times New Roman" panose="02020603050405020304" pitchFamily="18" charset="0"/>
                <a:cs typeface="Times New Roman" panose="02020603050405020304" pitchFamily="18" charset="0"/>
              </a:rPr>
              <a:t>-  audinių </a:t>
            </a:r>
            <a:r>
              <a:rPr lang="lt-LT" dirty="0">
                <a:latin typeface="Times New Roman" panose="02020603050405020304" pitchFamily="18" charset="0"/>
                <a:cs typeface="Times New Roman" panose="02020603050405020304" pitchFamily="18" charset="0"/>
              </a:rPr>
              <a:t>pakenkimas </a:t>
            </a:r>
            <a:r>
              <a:rPr lang="lt-LT" dirty="0" smtClean="0">
                <a:latin typeface="Times New Roman" panose="02020603050405020304" pitchFamily="18" charset="0"/>
                <a:cs typeface="Times New Roman" panose="02020603050405020304" pitchFamily="18" charset="0"/>
              </a:rPr>
              <a:t>žema temperatūra.</a:t>
            </a:r>
          </a:p>
          <a:p>
            <a:endParaRPr lang="lt-LT" dirty="0">
              <a:latin typeface="Times New Roman" panose="02020603050405020304" pitchFamily="18" charset="0"/>
              <a:cs typeface="Times New Roman" panose="02020603050405020304" pitchFamily="18" charset="0"/>
            </a:endParaRPr>
          </a:p>
          <a:p>
            <a:endParaRPr lang="lt-LT" dirty="0">
              <a:latin typeface="Times New Roman" panose="02020603050405020304" pitchFamily="18" charset="0"/>
              <a:cs typeface="Times New Roman" panose="02020603050405020304" pitchFamily="18" charset="0"/>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1906" y="2780928"/>
            <a:ext cx="4173843" cy="3219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39675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pic>
        <p:nvPicPr>
          <p:cNvPr id="4" name="stabili-padėti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5571020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68760"/>
          </a:xfrm>
        </p:spPr>
        <p:txBody>
          <a:bodyPr/>
          <a:lstStyle/>
          <a:p>
            <a:r>
              <a:rPr lang="en-US" sz="4000" dirty="0" smtClean="0">
                <a:latin typeface="Times New Roman" panose="02020603050405020304" pitchFamily="18" charset="0"/>
                <a:cs typeface="Times New Roman" panose="02020603050405020304" pitchFamily="18" charset="0"/>
              </a:rPr>
              <a:t>I </a:t>
            </a:r>
            <a:r>
              <a:rPr lang="en-US" sz="4000" dirty="0" err="1" smtClean="0">
                <a:latin typeface="Times New Roman" panose="02020603050405020304" pitchFamily="18" charset="0"/>
                <a:cs typeface="Times New Roman" panose="02020603050405020304" pitchFamily="18" charset="0"/>
              </a:rPr>
              <a:t>laipsnio</a:t>
            </a:r>
            <a:r>
              <a:rPr lang="en-US" sz="4000" dirty="0" smtClean="0">
                <a:latin typeface="Times New Roman" panose="02020603050405020304" pitchFamily="18" charset="0"/>
                <a:cs typeface="Times New Roman" panose="02020603050405020304" pitchFamily="18" charset="0"/>
              </a:rPr>
              <a:t> nu</a:t>
            </a:r>
            <a:r>
              <a:rPr lang="lt-LT" sz="4000" dirty="0" smtClean="0">
                <a:latin typeface="Times New Roman" panose="02020603050405020304" pitchFamily="18" charset="0"/>
                <a:cs typeface="Times New Roman" panose="02020603050405020304" pitchFamily="18" charset="0"/>
              </a:rPr>
              <a:t>š</a:t>
            </a:r>
            <a:r>
              <a:rPr lang="en-US" sz="4000" dirty="0" err="1" smtClean="0">
                <a:latin typeface="Times New Roman" panose="02020603050405020304" pitchFamily="18" charset="0"/>
                <a:cs typeface="Times New Roman" panose="02020603050405020304" pitchFamily="18" charset="0"/>
              </a:rPr>
              <a:t>alimas</a:t>
            </a:r>
            <a:endParaRPr lang="lt-LT" sz="4000" dirty="0">
              <a:latin typeface="Times New Roman" panose="02020603050405020304" pitchFamily="18" charset="0"/>
              <a:cs typeface="Times New Roman" panose="02020603050405020304" pitchFamily="18" charset="0"/>
            </a:endParaRPr>
          </a:p>
        </p:txBody>
      </p:sp>
      <p:pic>
        <p:nvPicPr>
          <p:cNvPr id="307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51720" y="1700808"/>
            <a:ext cx="4982025" cy="3738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307443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96752"/>
          </a:xfrm>
        </p:spPr>
        <p:txBody>
          <a:bodyPr/>
          <a:lstStyle/>
          <a:p>
            <a:r>
              <a:rPr lang="lt-LT" sz="4000" dirty="0" smtClean="0">
                <a:latin typeface="Times New Roman" panose="02020603050405020304" pitchFamily="18" charset="0"/>
                <a:cs typeface="Times New Roman" panose="02020603050405020304" pitchFamily="18" charset="0"/>
              </a:rPr>
              <a:t>II laipsnio nušalimas</a:t>
            </a:r>
            <a:endParaRPr lang="lt-LT" sz="4000" dirty="0">
              <a:latin typeface="Times New Roman" panose="02020603050405020304" pitchFamily="18" charset="0"/>
              <a:cs typeface="Times New Roman" panose="02020603050405020304" pitchFamily="18" charset="0"/>
            </a:endParaRPr>
          </a:p>
        </p:txBody>
      </p:sp>
      <p:pic>
        <p:nvPicPr>
          <p:cNvPr id="409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39752" y="1988840"/>
            <a:ext cx="4759778" cy="3560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444531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68760"/>
          </a:xfrm>
        </p:spPr>
        <p:txBody>
          <a:bodyPr/>
          <a:lstStyle/>
          <a:p>
            <a:r>
              <a:rPr lang="lt-LT" sz="4000" dirty="0" smtClean="0">
                <a:latin typeface="Times New Roman" panose="02020603050405020304" pitchFamily="18" charset="0"/>
                <a:cs typeface="Times New Roman" panose="02020603050405020304" pitchFamily="18" charset="0"/>
              </a:rPr>
              <a:t>III laipsnio nušalimas</a:t>
            </a:r>
            <a:endParaRPr lang="lt-LT" sz="4000" dirty="0">
              <a:latin typeface="Times New Roman" panose="02020603050405020304" pitchFamily="18" charset="0"/>
              <a:cs typeface="Times New Roman" panose="02020603050405020304" pitchFamily="18" charset="0"/>
            </a:endParaRPr>
          </a:p>
        </p:txBody>
      </p:sp>
      <p:pic>
        <p:nvPicPr>
          <p:cNvPr id="5123"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8" y="1628801"/>
            <a:ext cx="4147351"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3140968"/>
            <a:ext cx="4486275" cy="312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796436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96752"/>
          </a:xfrm>
        </p:spPr>
        <p:txBody>
          <a:bodyPr/>
          <a:lstStyle/>
          <a:p>
            <a:r>
              <a:rPr lang="lt-LT" sz="4000" dirty="0" smtClean="0">
                <a:latin typeface="Times New Roman" panose="02020603050405020304" pitchFamily="18" charset="0"/>
                <a:cs typeface="Times New Roman" panose="02020603050405020304" pitchFamily="18" charset="0"/>
              </a:rPr>
              <a:t>IV laipsnio nušalimas</a:t>
            </a:r>
            <a:endParaRPr lang="lt-LT" sz="4000" dirty="0">
              <a:latin typeface="Times New Roman" panose="02020603050405020304" pitchFamily="18" charset="0"/>
              <a:cs typeface="Times New Roman" panose="02020603050405020304" pitchFamily="18" charset="0"/>
            </a:endParaRPr>
          </a:p>
        </p:txBody>
      </p:sp>
      <p:pic>
        <p:nvPicPr>
          <p:cNvPr id="614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1700809"/>
            <a:ext cx="4176464" cy="3256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3573016"/>
            <a:ext cx="4376737" cy="236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859733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96752"/>
          </a:xfrm>
        </p:spPr>
        <p:txBody>
          <a:bodyPr/>
          <a:lstStyle/>
          <a:p>
            <a:r>
              <a:rPr lang="lt-LT" sz="4000" dirty="0" smtClean="0">
                <a:latin typeface="Times New Roman" panose="02020603050405020304" pitchFamily="18" charset="0"/>
                <a:cs typeface="Times New Roman" panose="02020603050405020304" pitchFamily="18" charset="0"/>
              </a:rPr>
              <a:t>Pirmoji pagalba</a:t>
            </a:r>
            <a:endParaRPr lang="lt-LT" sz="40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marL="0" indent="0">
              <a:buNone/>
            </a:pPr>
            <a:r>
              <a:rPr lang="lt-LT" sz="2000" dirty="0">
                <a:latin typeface="Times New Roman" panose="02020603050405020304" pitchFamily="18" charset="0"/>
                <a:cs typeface="Times New Roman" panose="02020603050405020304" pitchFamily="18" charset="0"/>
              </a:rPr>
              <a:t>1. </a:t>
            </a:r>
            <a:r>
              <a:rPr lang="lt-LT" sz="2000" dirty="0" smtClean="0">
                <a:latin typeface="Times New Roman" panose="02020603050405020304" pitchFamily="18" charset="0"/>
                <a:cs typeface="Times New Roman" panose="02020603050405020304" pitchFamily="18" charset="0"/>
              </a:rPr>
              <a:t>Kūno </a:t>
            </a:r>
            <a:r>
              <a:rPr lang="lt-LT" sz="2000" dirty="0">
                <a:latin typeface="Times New Roman" panose="02020603050405020304" pitchFamily="18" charset="0"/>
                <a:cs typeface="Times New Roman" panose="02020603050405020304" pitchFamily="18" charset="0"/>
              </a:rPr>
              <a:t>dalį palaipsniui atšildyti . Labai </a:t>
            </a:r>
            <a:r>
              <a:rPr lang="lt-LT" sz="2000" dirty="0" smtClean="0">
                <a:latin typeface="Times New Roman" panose="02020603050405020304" pitchFamily="18" charset="0"/>
                <a:cs typeface="Times New Roman" panose="02020603050405020304" pitchFamily="18" charset="0"/>
              </a:rPr>
              <a:t>svarbu atšildyti </a:t>
            </a:r>
            <a:r>
              <a:rPr lang="lt-LT" sz="2000" dirty="0">
                <a:latin typeface="Times New Roman" panose="02020603050405020304" pitchFamily="18" charset="0"/>
                <a:cs typeface="Times New Roman" panose="02020603050405020304" pitchFamily="18" charset="0"/>
              </a:rPr>
              <a:t>palaipsniui geriausia kambari </a:t>
            </a:r>
            <a:r>
              <a:rPr lang="lt-LT" sz="2000" dirty="0" smtClean="0">
                <a:latin typeface="Times New Roman" panose="02020603050405020304" pitchFamily="18" charset="0"/>
                <a:cs typeface="Times New Roman" panose="02020603050405020304" pitchFamily="18" charset="0"/>
              </a:rPr>
              <a:t>o temperatūroje </a:t>
            </a:r>
            <a:r>
              <a:rPr lang="lt-LT" sz="2000" dirty="0">
                <a:latin typeface="Times New Roman" panose="02020603050405020304" pitchFamily="18" charset="0"/>
                <a:cs typeface="Times New Roman" panose="02020603050405020304" pitchFamily="18" charset="0"/>
              </a:rPr>
              <a:t>, jokiu būdu negalima šildyti </a:t>
            </a:r>
            <a:r>
              <a:rPr lang="lt-LT" sz="2000" dirty="0" smtClean="0">
                <a:latin typeface="Times New Roman" panose="02020603050405020304" pitchFamily="18" charset="0"/>
                <a:cs typeface="Times New Roman" panose="02020603050405020304" pitchFamily="18" charset="0"/>
              </a:rPr>
              <a:t>galūnių karštoje </a:t>
            </a:r>
            <a:r>
              <a:rPr lang="lt-LT" sz="2000" dirty="0">
                <a:latin typeface="Times New Roman" panose="02020603050405020304" pitchFamily="18" charset="0"/>
                <a:cs typeface="Times New Roman" panose="02020603050405020304" pitchFamily="18" charset="0"/>
              </a:rPr>
              <a:t>vonioje, prie krosnelės.</a:t>
            </a:r>
          </a:p>
          <a:p>
            <a:pPr marL="0" indent="0">
              <a:buNone/>
            </a:pPr>
            <a:r>
              <a:rPr lang="lt-LT" sz="2000" dirty="0" smtClean="0">
                <a:latin typeface="Times New Roman" panose="02020603050405020304" pitchFamily="18" charset="0"/>
                <a:cs typeface="Times New Roman" panose="02020603050405020304" pitchFamily="18" charset="0"/>
              </a:rPr>
              <a:t>2.Duoti </a:t>
            </a:r>
            <a:r>
              <a:rPr lang="lt-LT" sz="2000" dirty="0">
                <a:latin typeface="Times New Roman" panose="02020603050405020304" pitchFamily="18" charset="0"/>
                <a:cs typeface="Times New Roman" panose="02020603050405020304" pitchFamily="18" charset="0"/>
              </a:rPr>
              <a:t>gerti karštos arbatos arba kavos</a:t>
            </a:r>
          </a:p>
          <a:p>
            <a:pPr marL="0" indent="0">
              <a:buNone/>
            </a:pPr>
            <a:r>
              <a:rPr lang="lt-LT" sz="2000" dirty="0">
                <a:latin typeface="Times New Roman" panose="02020603050405020304" pitchFamily="18" charset="0"/>
                <a:cs typeface="Times New Roman" panose="02020603050405020304" pitchFamily="18" charset="0"/>
              </a:rPr>
              <a:t>3. Jeigu kraujotaka atsistato lėtai, ir oda </a:t>
            </a:r>
            <a:r>
              <a:rPr lang="lt-LT" sz="2000" dirty="0" smtClean="0">
                <a:latin typeface="Times New Roman" panose="02020603050405020304" pitchFamily="18" charset="0"/>
                <a:cs typeface="Times New Roman" panose="02020603050405020304" pitchFamily="18" charset="0"/>
              </a:rPr>
              <a:t>išlieka melsva</a:t>
            </a:r>
            <a:r>
              <a:rPr lang="lt-LT" sz="2000" dirty="0">
                <a:latin typeface="Times New Roman" panose="02020603050405020304" pitchFamily="18" charset="0"/>
                <a:cs typeface="Times New Roman" panose="02020603050405020304" pitchFamily="18" charset="0"/>
              </a:rPr>
              <a:t>, galima įtarti, kad audiniai giliai pažeisti, </a:t>
            </a:r>
            <a:r>
              <a:rPr lang="lt-LT" sz="2000" dirty="0" smtClean="0">
                <a:latin typeface="Times New Roman" panose="02020603050405020304" pitchFamily="18" charset="0"/>
                <a:cs typeface="Times New Roman" panose="02020603050405020304" pitchFamily="18" charset="0"/>
              </a:rPr>
              <a:t>ir dėlto </a:t>
            </a:r>
            <a:r>
              <a:rPr lang="lt-LT" sz="2000" dirty="0">
                <a:latin typeface="Times New Roman" panose="02020603050405020304" pitchFamily="18" charset="0"/>
                <a:cs typeface="Times New Roman" panose="02020603050405020304" pitchFamily="18" charset="0"/>
              </a:rPr>
              <a:t>būtina pagreitinti nukentėjusiojo </a:t>
            </a:r>
            <a:r>
              <a:rPr lang="lt-LT" sz="2000" dirty="0" smtClean="0">
                <a:latin typeface="Times New Roman" panose="02020603050405020304" pitchFamily="18" charset="0"/>
                <a:cs typeface="Times New Roman" panose="02020603050405020304" pitchFamily="18" charset="0"/>
              </a:rPr>
              <a:t>pristatymą į </a:t>
            </a:r>
            <a:r>
              <a:rPr lang="lt-LT" sz="2000" dirty="0">
                <a:latin typeface="Times New Roman" panose="02020603050405020304" pitchFamily="18" charset="0"/>
                <a:cs typeface="Times New Roman" panose="02020603050405020304" pitchFamily="18" charset="0"/>
              </a:rPr>
              <a:t>gydymo </a:t>
            </a:r>
            <a:r>
              <a:rPr lang="lt-LT" sz="2000" dirty="0" smtClean="0">
                <a:latin typeface="Times New Roman" panose="02020603050405020304" pitchFamily="18" charset="0"/>
                <a:cs typeface="Times New Roman" panose="02020603050405020304" pitchFamily="18" charset="0"/>
              </a:rPr>
              <a:t>įstaigą.</a:t>
            </a:r>
          </a:p>
          <a:p>
            <a:pPr marL="0" indent="0">
              <a:buNone/>
            </a:pPr>
            <a:endParaRPr lang="lt-LT" sz="2000" dirty="0">
              <a:latin typeface="Times New Roman" panose="02020603050405020304" pitchFamily="18" charset="0"/>
              <a:cs typeface="Times New Roman" panose="02020603050405020304" pitchFamily="18" charset="0"/>
            </a:endParaRPr>
          </a:p>
          <a:p>
            <a:pPr marL="0" indent="0">
              <a:buNone/>
            </a:pPr>
            <a:endParaRPr lang="lt-LT" sz="2000" dirty="0">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4077072"/>
            <a:ext cx="3709020" cy="2459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1148342"/>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96752"/>
          </a:xfrm>
        </p:spPr>
        <p:txBody>
          <a:bodyPr/>
          <a:lstStyle/>
          <a:p>
            <a:r>
              <a:rPr lang="lt-LT" sz="4000" dirty="0">
                <a:latin typeface="Times New Roman" panose="02020603050405020304" pitchFamily="18" charset="0"/>
                <a:cs typeface="Times New Roman" panose="02020603050405020304" pitchFamily="18" charset="0"/>
              </a:rPr>
              <a:t>Saulės smūgis, šilumos smūgis</a:t>
            </a:r>
          </a:p>
        </p:txBody>
      </p:sp>
      <p:sp>
        <p:nvSpPr>
          <p:cNvPr id="3" name="Content Placeholder 2"/>
          <p:cNvSpPr>
            <a:spLocks noGrp="1"/>
          </p:cNvSpPr>
          <p:nvPr>
            <p:ph idx="1"/>
          </p:nvPr>
        </p:nvSpPr>
        <p:spPr/>
        <p:txBody>
          <a:bodyPr>
            <a:normAutofit/>
          </a:bodyPr>
          <a:lstStyle/>
          <a:p>
            <a:r>
              <a:rPr lang="lt-LT" sz="2000" dirty="0" smtClean="0">
                <a:latin typeface="Times New Roman" panose="02020603050405020304" pitchFamily="18" charset="0"/>
                <a:cs typeface="Times New Roman" panose="02020603050405020304" pitchFamily="18" charset="0"/>
              </a:rPr>
              <a:t>Nunešti į </a:t>
            </a:r>
            <a:r>
              <a:rPr lang="lt-LT" sz="2000" dirty="0">
                <a:latin typeface="Times New Roman" panose="02020603050405020304" pitchFamily="18" charset="0"/>
                <a:cs typeface="Times New Roman" panose="02020603050405020304" pitchFamily="18" charset="0"/>
              </a:rPr>
              <a:t>pavėsį (išnešame iš šiltos </a:t>
            </a:r>
            <a:r>
              <a:rPr lang="lt-LT" sz="2000" dirty="0" smtClean="0">
                <a:latin typeface="Times New Roman" panose="02020603050405020304" pitchFamily="18" charset="0"/>
                <a:cs typeface="Times New Roman" panose="02020603050405020304" pitchFamily="18" charset="0"/>
              </a:rPr>
              <a:t>patalpos);</a:t>
            </a:r>
            <a:endParaRPr lang="lt-LT" sz="2000" dirty="0">
              <a:latin typeface="Times New Roman" panose="02020603050405020304" pitchFamily="18" charset="0"/>
              <a:cs typeface="Times New Roman" panose="02020603050405020304" pitchFamily="18" charset="0"/>
            </a:endParaRPr>
          </a:p>
          <a:p>
            <a:r>
              <a:rPr lang="lt-LT" sz="2000" dirty="0" smtClean="0">
                <a:latin typeface="Times New Roman" panose="02020603050405020304" pitchFamily="18" charset="0"/>
                <a:cs typeface="Times New Roman" panose="02020603050405020304" pitchFamily="18" charset="0"/>
              </a:rPr>
              <a:t>Paguldyti, kad </a:t>
            </a:r>
            <a:r>
              <a:rPr lang="lt-LT" sz="2000" dirty="0">
                <a:latin typeface="Times New Roman" panose="02020603050405020304" pitchFamily="18" charset="0"/>
                <a:cs typeface="Times New Roman" panose="02020603050405020304" pitchFamily="18" charset="0"/>
              </a:rPr>
              <a:t>kojos būtų </a:t>
            </a:r>
            <a:r>
              <a:rPr lang="lt-LT" sz="2000" dirty="0" smtClean="0">
                <a:latin typeface="Times New Roman" panose="02020603050405020304" pitchFamily="18" charset="0"/>
                <a:cs typeface="Times New Roman" panose="02020603050405020304" pitchFamily="18" charset="0"/>
              </a:rPr>
              <a:t>aukščiau;</a:t>
            </a:r>
            <a:endParaRPr lang="lt-LT" sz="2000" dirty="0">
              <a:latin typeface="Times New Roman" panose="02020603050405020304" pitchFamily="18" charset="0"/>
              <a:cs typeface="Times New Roman" panose="02020603050405020304" pitchFamily="18" charset="0"/>
            </a:endParaRPr>
          </a:p>
          <a:p>
            <a:r>
              <a:rPr lang="lt-LT" sz="2000" dirty="0">
                <a:latin typeface="Times New Roman" panose="02020603050405020304" pitchFamily="18" charset="0"/>
                <a:cs typeface="Times New Roman" panose="02020603050405020304" pitchFamily="18" charset="0"/>
              </a:rPr>
              <a:t>Duoti gerti daug </a:t>
            </a:r>
            <a:r>
              <a:rPr lang="lt-LT" sz="2000" dirty="0" smtClean="0">
                <a:latin typeface="Times New Roman" panose="02020603050405020304" pitchFamily="18" charset="0"/>
                <a:cs typeface="Times New Roman" panose="02020603050405020304" pitchFamily="18" charset="0"/>
              </a:rPr>
              <a:t>vandens;</a:t>
            </a:r>
            <a:endParaRPr lang="lt-LT" sz="2000" dirty="0">
              <a:latin typeface="Times New Roman" panose="02020603050405020304" pitchFamily="18" charset="0"/>
              <a:cs typeface="Times New Roman" panose="02020603050405020304" pitchFamily="18" charset="0"/>
            </a:endParaRPr>
          </a:p>
          <a:p>
            <a:r>
              <a:rPr lang="lt-LT" sz="2000" dirty="0">
                <a:latin typeface="Times New Roman" panose="02020603050405020304" pitchFamily="18" charset="0"/>
                <a:cs typeface="Times New Roman" panose="02020603050405020304" pitchFamily="18" charset="0"/>
              </a:rPr>
              <a:t>Vėsinti, </a:t>
            </a:r>
            <a:r>
              <a:rPr lang="lt-LT" sz="2000" dirty="0" smtClean="0">
                <a:latin typeface="Times New Roman" panose="02020603050405020304" pitchFamily="18" charset="0"/>
                <a:cs typeface="Times New Roman" panose="02020603050405020304" pitchFamily="18" charset="0"/>
              </a:rPr>
              <a:t>vėdinti.</a:t>
            </a:r>
          </a:p>
          <a:p>
            <a:endParaRPr lang="lt-LT" sz="2000" dirty="0">
              <a:latin typeface="Times New Roman" panose="02020603050405020304" pitchFamily="18" charset="0"/>
              <a:cs typeface="Times New Roman" panose="02020603050405020304" pitchFamily="18" charset="0"/>
            </a:endParaRPr>
          </a:p>
          <a:p>
            <a:pPr marL="0" indent="0">
              <a:buNone/>
            </a:pPr>
            <a:endParaRPr lang="lt-LT" sz="2000" dirty="0">
              <a:latin typeface="Times New Roman" panose="02020603050405020304" pitchFamily="18" charset="0"/>
              <a:cs typeface="Times New Roman" panose="02020603050405020304" pitchFamily="18" charset="0"/>
            </a:endParaRP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5856" y="2973100"/>
            <a:ext cx="4723860" cy="3147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596292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sz="4000" dirty="0">
                <a:latin typeface="Times New Roman" panose="02020603050405020304" pitchFamily="18" charset="0"/>
                <a:cs typeface="Times New Roman" panose="02020603050405020304" pitchFamily="18" charset="0"/>
              </a:rPr>
              <a:t>SUNKI ALERGINĖ REAKCIJA –</a:t>
            </a:r>
            <a:br>
              <a:rPr lang="lt-LT" sz="4000" dirty="0">
                <a:latin typeface="Times New Roman" panose="02020603050405020304" pitchFamily="18" charset="0"/>
                <a:cs typeface="Times New Roman" panose="02020603050405020304" pitchFamily="18" charset="0"/>
              </a:rPr>
            </a:br>
            <a:r>
              <a:rPr lang="lt-LT" sz="4000" dirty="0">
                <a:latin typeface="Times New Roman" panose="02020603050405020304" pitchFamily="18" charset="0"/>
                <a:cs typeface="Times New Roman" panose="02020603050405020304" pitchFamily="18" charset="0"/>
              </a:rPr>
              <a:t>ANAFILAKSIJA</a:t>
            </a:r>
          </a:p>
        </p:txBody>
      </p:sp>
      <p:sp>
        <p:nvSpPr>
          <p:cNvPr id="3" name="Content Placeholder 2"/>
          <p:cNvSpPr>
            <a:spLocks noGrp="1"/>
          </p:cNvSpPr>
          <p:nvPr>
            <p:ph idx="1"/>
          </p:nvPr>
        </p:nvSpPr>
        <p:spPr/>
        <p:txBody>
          <a:bodyPr>
            <a:normAutofit/>
          </a:bodyPr>
          <a:lstStyle/>
          <a:p>
            <a:pPr algn="just"/>
            <a:r>
              <a:rPr lang="lt-LT" sz="2000" b="1" dirty="0">
                <a:solidFill>
                  <a:srgbClr val="FF0000"/>
                </a:solidFill>
                <a:latin typeface="Times New Roman" panose="02020603050405020304" pitchFamily="18" charset="0"/>
                <a:cs typeface="Times New Roman" panose="02020603050405020304" pitchFamily="18" charset="0"/>
              </a:rPr>
              <a:t>Anafilaksija</a:t>
            </a:r>
            <a:r>
              <a:rPr lang="lt-LT" sz="2000" dirty="0">
                <a:latin typeface="Times New Roman" panose="02020603050405020304" pitchFamily="18" charset="0"/>
                <a:cs typeface="Times New Roman" panose="02020603050405020304" pitchFamily="18" charset="0"/>
              </a:rPr>
              <a:t> – tai sunki </a:t>
            </a:r>
            <a:r>
              <a:rPr lang="lt-LT" sz="2000" dirty="0" smtClean="0">
                <a:latin typeface="Times New Roman" panose="02020603050405020304" pitchFamily="18" charset="0"/>
                <a:cs typeface="Times New Roman" panose="02020603050405020304" pitchFamily="18" charset="0"/>
              </a:rPr>
              <a:t>alerginė reakcija </a:t>
            </a:r>
            <a:r>
              <a:rPr lang="lt-LT" sz="2000" dirty="0">
                <a:latin typeface="Times New Roman" panose="02020603050405020304" pitchFamily="18" charset="0"/>
                <a:cs typeface="Times New Roman" panose="02020603050405020304" pitchFamily="18" charset="0"/>
              </a:rPr>
              <a:t>į svetimą ar </a:t>
            </a:r>
            <a:r>
              <a:rPr lang="lt-LT" sz="2000" dirty="0" smtClean="0">
                <a:latin typeface="Times New Roman" panose="02020603050405020304" pitchFamily="18" charset="0"/>
                <a:cs typeface="Times New Roman" panose="02020603050405020304" pitchFamily="18" charset="0"/>
              </a:rPr>
              <a:t>susvetimėjusią biologiškai </a:t>
            </a:r>
            <a:r>
              <a:rPr lang="lt-LT" sz="2000" dirty="0">
                <a:latin typeface="Times New Roman" panose="02020603050405020304" pitchFamily="18" charset="0"/>
                <a:cs typeface="Times New Roman" panose="02020603050405020304" pitchFamily="18" charset="0"/>
              </a:rPr>
              <a:t>aktyvią medžiagą, </a:t>
            </a:r>
            <a:r>
              <a:rPr lang="lt-LT" sz="2000" dirty="0" smtClean="0">
                <a:latin typeface="Times New Roman" panose="02020603050405020304" pitchFamily="18" charset="0"/>
                <a:cs typeface="Times New Roman" panose="02020603050405020304" pitchFamily="18" charset="0"/>
              </a:rPr>
              <a:t>kuriai veikiant </a:t>
            </a:r>
            <a:r>
              <a:rPr lang="lt-LT" sz="2000" dirty="0">
                <a:latin typeface="Times New Roman" panose="02020603050405020304" pitchFamily="18" charset="0"/>
                <a:cs typeface="Times New Roman" panose="02020603050405020304" pitchFamily="18" charset="0"/>
              </a:rPr>
              <a:t>pažeidžiamos įvairios </a:t>
            </a:r>
            <a:r>
              <a:rPr lang="lt-LT" sz="2000" dirty="0" smtClean="0">
                <a:latin typeface="Times New Roman" panose="02020603050405020304" pitchFamily="18" charset="0"/>
                <a:cs typeface="Times New Roman" panose="02020603050405020304" pitchFamily="18" charset="0"/>
              </a:rPr>
              <a:t>organų sistemos </a:t>
            </a:r>
            <a:r>
              <a:rPr lang="lt-LT" sz="2000" dirty="0">
                <a:latin typeface="Times New Roman" panose="02020603050405020304" pitchFamily="18" charset="0"/>
                <a:cs typeface="Times New Roman" panose="02020603050405020304" pitchFamily="18" charset="0"/>
              </a:rPr>
              <a:t>(dažniausiai – </a:t>
            </a:r>
            <a:r>
              <a:rPr lang="lt-LT" sz="2000" dirty="0" smtClean="0">
                <a:latin typeface="Times New Roman" panose="02020603050405020304" pitchFamily="18" charset="0"/>
                <a:cs typeface="Times New Roman" panose="02020603050405020304" pitchFamily="18" charset="0"/>
              </a:rPr>
              <a:t>oda, kvėpavimo</a:t>
            </a:r>
            <a:r>
              <a:rPr lang="lt-LT" sz="2000" dirty="0">
                <a:latin typeface="Times New Roman" panose="02020603050405020304" pitchFamily="18" charset="0"/>
                <a:cs typeface="Times New Roman" panose="02020603050405020304" pitchFamily="18" charset="0"/>
              </a:rPr>
              <a:t>, virškinimo ir </a:t>
            </a:r>
            <a:r>
              <a:rPr lang="lt-LT" sz="2000" dirty="0" smtClean="0">
                <a:latin typeface="Times New Roman" panose="02020603050405020304" pitchFamily="18" charset="0"/>
                <a:cs typeface="Times New Roman" panose="02020603050405020304" pitchFamily="18" charset="0"/>
              </a:rPr>
              <a:t>širdies kraujagyslių sistemos).</a:t>
            </a:r>
          </a:p>
          <a:p>
            <a:pPr algn="just"/>
            <a:endParaRPr lang="lt-LT" sz="2000" dirty="0">
              <a:latin typeface="Times New Roman" panose="02020603050405020304" pitchFamily="18" charset="0"/>
              <a:cs typeface="Times New Roman" panose="02020603050405020304" pitchFamily="18" charset="0"/>
            </a:endParaRPr>
          </a:p>
          <a:p>
            <a:pPr algn="just"/>
            <a:endParaRPr lang="lt-LT" sz="2000" dirty="0">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3177025"/>
            <a:ext cx="2932931" cy="2265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28855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lt-LT" sz="4000" dirty="0" smtClean="0">
                <a:latin typeface="Times New Roman" panose="02020603050405020304" pitchFamily="18" charset="0"/>
                <a:cs typeface="Times New Roman" panose="02020603050405020304" pitchFamily="18" charset="0"/>
              </a:rPr>
              <a:t>Simptomai </a:t>
            </a:r>
            <a:endParaRPr lang="lt-LT" sz="4000" dirty="0">
              <a:latin typeface="Times New Roman" panose="02020603050405020304" pitchFamily="18" charset="0"/>
              <a:cs typeface="Times New Roman" panose="02020603050405020304" pitchFamily="18" charset="0"/>
            </a:endParaRPr>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4463927"/>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nSpc>
                <a:spcPct val="100000"/>
              </a:lnSpc>
            </a:pPr>
            <a:r>
              <a:rPr lang="lt-LT" sz="3600" dirty="0">
                <a:latin typeface="Times New Roman" panose="02020603050405020304" pitchFamily="18" charset="0"/>
                <a:cs typeface="Times New Roman" panose="02020603050405020304" pitchFamily="18" charset="0"/>
              </a:rPr>
              <a:t>Dažniausiai anafilaksiją sukeliantys maisto produktai:</a:t>
            </a:r>
          </a:p>
        </p:txBody>
      </p:sp>
      <p:sp>
        <p:nvSpPr>
          <p:cNvPr id="6" name="Content Placeholder 5"/>
          <p:cNvSpPr>
            <a:spLocks noGrp="1"/>
          </p:cNvSpPr>
          <p:nvPr>
            <p:ph sz="half" idx="2"/>
          </p:nvPr>
        </p:nvSpPr>
        <p:spPr/>
        <p:txBody>
          <a:bodyPr>
            <a:normAutofit/>
          </a:bodyPr>
          <a:lstStyle/>
          <a:p>
            <a:r>
              <a:rPr lang="lt-LT" sz="2000" dirty="0">
                <a:latin typeface="Times New Roman" panose="02020603050405020304" pitchFamily="18" charset="0"/>
                <a:cs typeface="Times New Roman" panose="02020603050405020304" pitchFamily="18" charset="0"/>
              </a:rPr>
              <a:t>Be maisto alergenų, anafilaksinis šokas dažnai iššaukiamas dėl alergijos vaistams, lateksui, fiziniam krūviui, šalčiui ir vabzdžių įkandimams/įgėlimams.</a:t>
            </a:r>
          </a:p>
        </p:txBody>
      </p:sp>
      <p:sp>
        <p:nvSpPr>
          <p:cNvPr id="7" name="Content Placeholder 6"/>
          <p:cNvSpPr>
            <a:spLocks noGrp="1"/>
          </p:cNvSpPr>
          <p:nvPr>
            <p:ph sz="quarter" idx="13"/>
          </p:nvPr>
        </p:nvSpPr>
        <p:spPr/>
        <p:txBody>
          <a:bodyPr>
            <a:normAutofit/>
          </a:bodyPr>
          <a:lstStyle/>
          <a:p>
            <a:r>
              <a:rPr lang="lt-LT" sz="2000" dirty="0">
                <a:latin typeface="Times New Roman" panose="02020603050405020304" pitchFamily="18" charset="0"/>
                <a:cs typeface="Times New Roman" panose="02020603050405020304" pitchFamily="18" charset="0"/>
              </a:rPr>
              <a:t>Riešutai (ypač žemės),</a:t>
            </a:r>
          </a:p>
          <a:p>
            <a:r>
              <a:rPr lang="lt-LT" sz="2000" dirty="0" smtClean="0">
                <a:latin typeface="Times New Roman" panose="02020603050405020304" pitchFamily="18" charset="0"/>
                <a:cs typeface="Times New Roman" panose="02020603050405020304" pitchFamily="18" charset="0"/>
              </a:rPr>
              <a:t>Kiaušiniai</a:t>
            </a:r>
            <a:r>
              <a:rPr lang="lt-LT" sz="2000" dirty="0">
                <a:latin typeface="Times New Roman" panose="02020603050405020304" pitchFamily="18" charset="0"/>
                <a:cs typeface="Times New Roman" panose="02020603050405020304" pitchFamily="18" charset="0"/>
              </a:rPr>
              <a:t>,</a:t>
            </a:r>
          </a:p>
          <a:p>
            <a:r>
              <a:rPr lang="lt-LT" sz="2000" dirty="0" smtClean="0">
                <a:latin typeface="Times New Roman" panose="02020603050405020304" pitchFamily="18" charset="0"/>
                <a:cs typeface="Times New Roman" panose="02020603050405020304" pitchFamily="18" charset="0"/>
              </a:rPr>
              <a:t>Žuvys</a:t>
            </a:r>
            <a:r>
              <a:rPr lang="lt-LT" sz="2000" dirty="0">
                <a:latin typeface="Times New Roman" panose="02020603050405020304" pitchFamily="18" charset="0"/>
                <a:cs typeface="Times New Roman" panose="02020603050405020304" pitchFamily="18" charset="0"/>
              </a:rPr>
              <a:t>, vėžiagyviai,</a:t>
            </a:r>
          </a:p>
          <a:p>
            <a:r>
              <a:rPr lang="lt-LT" sz="2000" dirty="0" smtClean="0">
                <a:latin typeface="Times New Roman" panose="02020603050405020304" pitchFamily="18" charset="0"/>
                <a:cs typeface="Times New Roman" panose="02020603050405020304" pitchFamily="18" charset="0"/>
              </a:rPr>
              <a:t>Sojos</a:t>
            </a:r>
            <a:r>
              <a:rPr lang="lt-LT" sz="2000" dirty="0">
                <a:latin typeface="Times New Roman" panose="02020603050405020304" pitchFamily="18" charset="0"/>
                <a:cs typeface="Times New Roman" panose="02020603050405020304" pitchFamily="18" charset="0"/>
              </a:rPr>
              <a:t>,</a:t>
            </a:r>
          </a:p>
          <a:p>
            <a:r>
              <a:rPr lang="lt-LT" sz="2000" dirty="0" smtClean="0">
                <a:latin typeface="Times New Roman" panose="02020603050405020304" pitchFamily="18" charset="0"/>
                <a:cs typeface="Times New Roman" panose="02020603050405020304" pitchFamily="18" charset="0"/>
              </a:rPr>
              <a:t>Karvių </a:t>
            </a:r>
            <a:r>
              <a:rPr lang="lt-LT" sz="2000" dirty="0">
                <a:latin typeface="Times New Roman" panose="02020603050405020304" pitchFamily="18" charset="0"/>
                <a:cs typeface="Times New Roman" panose="02020603050405020304" pitchFamily="18" charset="0"/>
              </a:rPr>
              <a:t>pienas,</a:t>
            </a:r>
          </a:p>
          <a:p>
            <a:r>
              <a:rPr lang="lt-LT" sz="2000" dirty="0" smtClean="0">
                <a:latin typeface="Times New Roman" panose="02020603050405020304" pitchFamily="18" charset="0"/>
                <a:cs typeface="Times New Roman" panose="02020603050405020304" pitchFamily="18" charset="0"/>
              </a:rPr>
              <a:t>Kviečiai</a:t>
            </a:r>
            <a:r>
              <a:rPr lang="lt-LT" sz="2000" dirty="0">
                <a:latin typeface="Times New Roman" panose="02020603050405020304" pitchFamily="18" charset="0"/>
                <a:cs typeface="Times New Roman" panose="02020603050405020304" pitchFamily="18" charset="0"/>
              </a:rPr>
              <a:t>,</a:t>
            </a:r>
          </a:p>
          <a:p>
            <a:r>
              <a:rPr lang="lt-LT" sz="2000" dirty="0" smtClean="0">
                <a:latin typeface="Times New Roman" panose="02020603050405020304" pitchFamily="18" charset="0"/>
                <a:cs typeface="Times New Roman" panose="02020603050405020304" pitchFamily="18" charset="0"/>
              </a:rPr>
              <a:t>Kai </a:t>
            </a:r>
            <a:r>
              <a:rPr lang="lt-LT" sz="2000" dirty="0">
                <a:latin typeface="Times New Roman" panose="02020603050405020304" pitchFamily="18" charset="0"/>
                <a:cs typeface="Times New Roman" panose="02020603050405020304" pitchFamily="18" charset="0"/>
              </a:rPr>
              <a:t>kurie vaisiai ir sėklos,</a:t>
            </a:r>
          </a:p>
          <a:p>
            <a:r>
              <a:rPr lang="lt-LT" sz="2000" dirty="0" smtClean="0">
                <a:latin typeface="Times New Roman" panose="02020603050405020304" pitchFamily="18" charset="0"/>
                <a:cs typeface="Times New Roman" panose="02020603050405020304" pitchFamily="18" charset="0"/>
              </a:rPr>
              <a:t>Prieskoniai</a:t>
            </a:r>
            <a:r>
              <a:rPr lang="lt-LT" sz="2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8591666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96752"/>
          </a:xfrm>
        </p:spPr>
        <p:txBody>
          <a:bodyPr/>
          <a:lstStyle/>
          <a:p>
            <a:r>
              <a:rPr lang="lt-LT" sz="4000" dirty="0">
                <a:latin typeface="Times New Roman" panose="02020603050405020304" pitchFamily="18" charset="0"/>
                <a:cs typeface="Times New Roman" panose="02020603050405020304" pitchFamily="18" charset="0"/>
              </a:rPr>
              <a:t>PIRMOJI PAGALBA</a:t>
            </a:r>
          </a:p>
        </p:txBody>
      </p:sp>
      <p:sp>
        <p:nvSpPr>
          <p:cNvPr id="3" name="Content Placeholder 2"/>
          <p:cNvSpPr>
            <a:spLocks noGrp="1"/>
          </p:cNvSpPr>
          <p:nvPr>
            <p:ph idx="1"/>
          </p:nvPr>
        </p:nvSpPr>
        <p:spPr/>
        <p:txBody>
          <a:bodyPr>
            <a:normAutofit/>
          </a:bodyPr>
          <a:lstStyle/>
          <a:p>
            <a:pPr algn="just"/>
            <a:r>
              <a:rPr lang="lt-LT" sz="2000" dirty="0">
                <a:latin typeface="Times New Roman" panose="02020603050405020304" pitchFamily="18" charset="0"/>
                <a:cs typeface="Times New Roman" panose="02020603050405020304" pitchFamily="18" charset="0"/>
              </a:rPr>
              <a:t>Atlaisvinti kvėpavimo takus,</a:t>
            </a:r>
          </a:p>
          <a:p>
            <a:pPr algn="just"/>
            <a:r>
              <a:rPr lang="lt-LT" sz="2000" dirty="0" smtClean="0">
                <a:latin typeface="Times New Roman" panose="02020603050405020304" pitchFamily="18" charset="0"/>
                <a:cs typeface="Times New Roman" panose="02020603050405020304" pitchFamily="18" charset="0"/>
              </a:rPr>
              <a:t>Kuo </a:t>
            </a:r>
            <a:r>
              <a:rPr lang="lt-LT" sz="2000" dirty="0">
                <a:latin typeface="Times New Roman" panose="02020603050405020304" pitchFamily="18" charset="0"/>
                <a:cs typeface="Times New Roman" panose="02020603050405020304" pitchFamily="18" charset="0"/>
              </a:rPr>
              <a:t>skubiau kviesti medikus,</a:t>
            </a:r>
          </a:p>
          <a:p>
            <a:pPr algn="just"/>
            <a:r>
              <a:rPr lang="lt-LT" sz="2000" dirty="0" smtClean="0">
                <a:latin typeface="Times New Roman" panose="02020603050405020304" pitchFamily="18" charset="0"/>
                <a:cs typeface="Times New Roman" panose="02020603050405020304" pitchFamily="18" charset="0"/>
              </a:rPr>
              <a:t>Jei </a:t>
            </a:r>
            <a:r>
              <a:rPr lang="lt-LT" sz="2000" dirty="0">
                <a:latin typeface="Times New Roman" panose="02020603050405020304" pitchFamily="18" charset="0"/>
                <a:cs typeface="Times New Roman" panose="02020603050405020304" pitchFamily="18" charset="0"/>
              </a:rPr>
              <a:t>ligonis sąmoningas, duoti išgerti vaistų nuo alergijos (dimedrolio, tevegilio, suprastino, astemizolio ar kt.),</a:t>
            </a:r>
          </a:p>
          <a:p>
            <a:pPr algn="just"/>
            <a:r>
              <a:rPr lang="lt-LT" sz="2000" dirty="0" smtClean="0">
                <a:latin typeface="Times New Roman" panose="02020603050405020304" pitchFamily="18" charset="0"/>
                <a:cs typeface="Times New Roman" panose="02020603050405020304" pitchFamily="18" charset="0"/>
              </a:rPr>
              <a:t>Ligonis</a:t>
            </a:r>
            <a:r>
              <a:rPr lang="lt-LT" sz="2000" dirty="0">
                <a:latin typeface="Times New Roman" panose="02020603050405020304" pitchFamily="18" charset="0"/>
                <a:cs typeface="Times New Roman" panose="02020603050405020304" pitchFamily="18" charset="0"/>
              </a:rPr>
              <a:t>, turintis polinkį į anafilaksinį šoką, gali nešiotis švirkštą su adrenalinu. Jei jį turi - suleisti po oda,</a:t>
            </a:r>
          </a:p>
          <a:p>
            <a:pPr algn="just"/>
            <a:r>
              <a:rPr lang="lt-LT" sz="2000" dirty="0" smtClean="0">
                <a:latin typeface="Times New Roman" panose="02020603050405020304" pitchFamily="18" charset="0"/>
                <a:cs typeface="Times New Roman" panose="02020603050405020304" pitchFamily="18" charset="0"/>
              </a:rPr>
              <a:t>Kontakto </a:t>
            </a:r>
            <a:r>
              <a:rPr lang="lt-LT" sz="2000" dirty="0">
                <a:latin typeface="Times New Roman" panose="02020603050405020304" pitchFamily="18" charset="0"/>
                <a:cs typeface="Times New Roman" panose="02020603050405020304" pitchFamily="18" charset="0"/>
              </a:rPr>
              <a:t>su alergenu nutraukimas ir adrenalino suaugusiems 0,1% tirpalo 0,3-0,5ml suleisti į raumenis ar poodį, vaikams 0,1% tirpalo 0,01ml/kg. Injekcijas kartoti kas 15-20 minučių,</a:t>
            </a:r>
          </a:p>
          <a:p>
            <a:pPr algn="just"/>
            <a:r>
              <a:rPr lang="lt-LT" sz="2000" dirty="0" smtClean="0">
                <a:latin typeface="Times New Roman" panose="02020603050405020304" pitchFamily="18" charset="0"/>
                <a:cs typeface="Times New Roman" panose="02020603050405020304" pitchFamily="18" charset="0"/>
              </a:rPr>
              <a:t>Jei </a:t>
            </a:r>
            <a:r>
              <a:rPr lang="lt-LT" sz="2000" dirty="0">
                <a:latin typeface="Times New Roman" panose="02020603050405020304" pitchFamily="18" charset="0"/>
                <a:cs typeface="Times New Roman" panose="02020603050405020304" pitchFamily="18" charset="0"/>
              </a:rPr>
              <a:t>šoką sukėlė vabzdžio įgėlimas, virš įkandimo vietos reikia užveržti galūnę arba tą vietą šaldyti,</a:t>
            </a:r>
          </a:p>
          <a:p>
            <a:pPr algn="just"/>
            <a:r>
              <a:rPr lang="lt-LT" sz="2000" dirty="0" smtClean="0">
                <a:latin typeface="Times New Roman" panose="02020603050405020304" pitchFamily="18" charset="0"/>
                <a:cs typeface="Times New Roman" panose="02020603050405020304" pitchFamily="18" charset="0"/>
              </a:rPr>
              <a:t>Jei </a:t>
            </a:r>
            <a:r>
              <a:rPr lang="lt-LT" sz="2000" dirty="0">
                <a:latin typeface="Times New Roman" panose="02020603050405020304" pitchFamily="18" charset="0"/>
                <a:cs typeface="Times New Roman" panose="02020603050405020304" pitchFamily="18" charset="0"/>
              </a:rPr>
              <a:t>alergenas pateko į skrandį, reikia sukelti vėmimą.</a:t>
            </a:r>
          </a:p>
          <a:p>
            <a:pPr algn="just"/>
            <a:endParaRPr lang="lt-LT"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81828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lt-LT" sz="3200" dirty="0"/>
              <a:t>RANKŲ IR GELBĖTOJO PADĖTIS ATLIEKANT KRŪTINĖS PASPAUDIMUS</a:t>
            </a:r>
          </a:p>
        </p:txBody>
      </p:sp>
      <p:pic>
        <p:nvPicPr>
          <p:cNvPr id="10243"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63688" y="1556792"/>
            <a:ext cx="5972277" cy="5222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206188"/>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sp>
        <p:nvSpPr>
          <p:cNvPr id="3" name="Content Placeholder 2"/>
          <p:cNvSpPr>
            <a:spLocks noGrp="1"/>
          </p:cNvSpPr>
          <p:nvPr>
            <p:ph idx="1"/>
          </p:nvPr>
        </p:nvSpPr>
        <p:spPr/>
        <p:txBody>
          <a:bodyPr/>
          <a:lstStyle/>
          <a:p>
            <a:pPr algn="just"/>
            <a:r>
              <a:rPr lang="lt-LT" sz="2000" dirty="0">
                <a:latin typeface="Times New Roman" panose="02020603050405020304" pitchFamily="18" charset="0"/>
                <a:cs typeface="Times New Roman" panose="02020603050405020304" pitchFamily="18" charset="0"/>
              </a:rPr>
              <a:t>Parinkite nukentėjusiajam </a:t>
            </a:r>
            <a:r>
              <a:rPr lang="lt-LT" sz="2000" dirty="0" smtClean="0">
                <a:latin typeface="Times New Roman" panose="02020603050405020304" pitchFamily="18" charset="0"/>
                <a:cs typeface="Times New Roman" panose="02020603050405020304" pitchFamily="18" charset="0"/>
              </a:rPr>
              <a:t>patogią kūno </a:t>
            </a:r>
            <a:r>
              <a:rPr lang="lt-LT" sz="2000" dirty="0">
                <a:latin typeface="Times New Roman" panose="02020603050405020304" pitchFamily="18" charset="0"/>
                <a:cs typeface="Times New Roman" panose="02020603050405020304" pitchFamily="18" charset="0"/>
              </a:rPr>
              <a:t>padėtį. Jei kamuoja </a:t>
            </a:r>
            <a:r>
              <a:rPr lang="lt-LT" sz="2000" dirty="0" smtClean="0">
                <a:latin typeface="Times New Roman" panose="02020603050405020304" pitchFamily="18" charset="0"/>
                <a:cs typeface="Times New Roman" panose="02020603050405020304" pitchFamily="18" charset="0"/>
              </a:rPr>
              <a:t>dusulys, pasodinkite</a:t>
            </a:r>
            <a:r>
              <a:rPr lang="lt-LT" sz="2000" dirty="0">
                <a:latin typeface="Times New Roman" panose="02020603050405020304" pitchFamily="18" charset="0"/>
                <a:cs typeface="Times New Roman" panose="02020603050405020304" pitchFamily="18" charset="0"/>
              </a:rPr>
              <a:t>. Jei nukentėjusysis </a:t>
            </a:r>
            <a:r>
              <a:rPr lang="lt-LT" sz="2000" dirty="0" smtClean="0">
                <a:latin typeface="Times New Roman" panose="02020603050405020304" pitchFamily="18" charset="0"/>
                <a:cs typeface="Times New Roman" panose="02020603050405020304" pitchFamily="18" charset="0"/>
              </a:rPr>
              <a:t>jaučia silpnumą</a:t>
            </a:r>
            <a:r>
              <a:rPr lang="lt-LT" sz="2000" dirty="0">
                <a:latin typeface="Times New Roman" panose="02020603050405020304" pitchFamily="18" charset="0"/>
                <a:cs typeface="Times New Roman" panose="02020603050405020304" pitchFamily="18" charset="0"/>
              </a:rPr>
              <a:t>, svaigsta galva, </a:t>
            </a:r>
            <a:r>
              <a:rPr lang="lt-LT" sz="2000" dirty="0" smtClean="0">
                <a:latin typeface="Times New Roman" panose="02020603050405020304" pitchFamily="18" charset="0"/>
                <a:cs typeface="Times New Roman" panose="02020603050405020304" pitchFamily="18" charset="0"/>
              </a:rPr>
              <a:t>paguldykite ir </a:t>
            </a:r>
            <a:r>
              <a:rPr lang="lt-LT" sz="2000" dirty="0">
                <a:latin typeface="Times New Roman" panose="02020603050405020304" pitchFamily="18" charset="0"/>
                <a:cs typeface="Times New Roman" panose="02020603050405020304" pitchFamily="18" charset="0"/>
              </a:rPr>
              <a:t>kojas pakelkite aukščiau nei </a:t>
            </a:r>
            <a:r>
              <a:rPr lang="lt-LT" sz="2000" dirty="0" smtClean="0">
                <a:latin typeface="Times New Roman" panose="02020603050405020304" pitchFamily="18" charset="0"/>
                <a:cs typeface="Times New Roman" panose="02020603050405020304" pitchFamily="18" charset="0"/>
              </a:rPr>
              <a:t>jo galva.</a:t>
            </a:r>
          </a:p>
          <a:p>
            <a:pPr algn="just"/>
            <a:endParaRPr lang="lt-LT" sz="2000" dirty="0">
              <a:latin typeface="Times New Roman" panose="02020603050405020304" pitchFamily="18" charset="0"/>
              <a:cs typeface="Times New Roman" panose="02020603050405020304" pitchFamily="18" charset="0"/>
            </a:endParaRPr>
          </a:p>
          <a:p>
            <a:pPr algn="just"/>
            <a:endParaRPr lang="lt-LT" sz="2000" dirty="0">
              <a:latin typeface="Times New Roman" panose="02020603050405020304" pitchFamily="18" charset="0"/>
              <a:cs typeface="Times New Roman" panose="02020603050405020304" pitchFamily="18" charset="0"/>
            </a:endParaRPr>
          </a:p>
          <a:p>
            <a:pPr marL="0" indent="0">
              <a:buNone/>
            </a:pPr>
            <a:endParaRPr lang="lt-LT"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3356992"/>
            <a:ext cx="2304256" cy="2287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2802761"/>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52736"/>
          </a:xfrm>
        </p:spPr>
        <p:txBody>
          <a:bodyPr/>
          <a:lstStyle/>
          <a:p>
            <a:r>
              <a:rPr lang="lt-LT" sz="3600" dirty="0">
                <a:latin typeface="Times New Roman" panose="02020603050405020304" pitchFamily="18" charset="0"/>
                <a:cs typeface="Times New Roman" panose="02020603050405020304" pitchFamily="18" charset="0"/>
              </a:rPr>
              <a:t>INSULTAS</a:t>
            </a:r>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88379" y="1340768"/>
            <a:ext cx="7528037" cy="5018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8822951"/>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1268760"/>
          </a:xfrm>
        </p:spPr>
        <p:txBody>
          <a:bodyPr/>
          <a:lstStyle/>
          <a:p>
            <a:r>
              <a:rPr lang="lt-LT" sz="4000" dirty="0" smtClean="0">
                <a:latin typeface="Times New Roman" panose="02020603050405020304" pitchFamily="18" charset="0"/>
                <a:cs typeface="Times New Roman" panose="02020603050405020304" pitchFamily="18" charset="0"/>
              </a:rPr>
              <a:t>Pirmoji pagalba</a:t>
            </a:r>
            <a:endParaRPr lang="lt-LT" sz="40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half" idx="2"/>
          </p:nvPr>
        </p:nvSpPr>
        <p:spPr/>
        <p:txBody>
          <a:bodyPr>
            <a:normAutofit/>
          </a:bodyPr>
          <a:lstStyle/>
          <a:p>
            <a:pPr algn="just"/>
            <a:r>
              <a:rPr lang="lt-LT" sz="2000" dirty="0">
                <a:latin typeface="Times New Roman" panose="02020603050405020304" pitchFamily="18" charset="0"/>
                <a:cs typeface="Times New Roman" panose="02020603050405020304" pitchFamily="18" charset="0"/>
              </a:rPr>
              <a:t>Jei nukentėjusysis </a:t>
            </a:r>
            <a:r>
              <a:rPr lang="lt-LT" sz="2000" dirty="0" smtClean="0">
                <a:latin typeface="Times New Roman" panose="02020603050405020304" pitchFamily="18" charset="0"/>
                <a:cs typeface="Times New Roman" panose="02020603050405020304" pitchFamily="18" charset="0"/>
              </a:rPr>
              <a:t>sąmoningas, padėkite </a:t>
            </a:r>
            <a:r>
              <a:rPr lang="lt-LT" sz="2000" dirty="0">
                <a:latin typeface="Times New Roman" panose="02020603050405020304" pitchFamily="18" charset="0"/>
                <a:cs typeface="Times New Roman" panose="02020603050405020304" pitchFamily="18" charset="0"/>
              </a:rPr>
              <a:t>jam atsigulti, nežymiai</a:t>
            </a:r>
          </a:p>
          <a:p>
            <a:pPr marL="0" indent="0" algn="just">
              <a:buNone/>
            </a:pPr>
            <a:r>
              <a:rPr lang="lt-LT" sz="2000" dirty="0" smtClean="0">
                <a:latin typeface="Times New Roman" panose="02020603050405020304" pitchFamily="18" charset="0"/>
                <a:cs typeface="Times New Roman" panose="02020603050405020304" pitchFamily="18" charset="0"/>
              </a:rPr>
              <a:t>      kilstelkite </a:t>
            </a:r>
            <a:r>
              <a:rPr lang="lt-LT" sz="2000" dirty="0">
                <a:latin typeface="Times New Roman" panose="02020603050405020304" pitchFamily="18" charset="0"/>
                <a:cs typeface="Times New Roman" panose="02020603050405020304" pitchFamily="18" charset="0"/>
              </a:rPr>
              <a:t>galvą ir </a:t>
            </a:r>
            <a:r>
              <a:rPr lang="lt-LT" sz="2000" dirty="0" smtClean="0">
                <a:latin typeface="Times New Roman" panose="02020603050405020304" pitchFamily="18" charset="0"/>
                <a:cs typeface="Times New Roman" panose="02020603050405020304" pitchFamily="18" charset="0"/>
              </a:rPr>
              <a:t>pečius    naudodami minkštą </a:t>
            </a:r>
            <a:r>
              <a:rPr lang="lt-LT" sz="2000" dirty="0">
                <a:latin typeface="Times New Roman" panose="02020603050405020304" pitchFamily="18" charset="0"/>
                <a:cs typeface="Times New Roman" panose="02020603050405020304" pitchFamily="18" charset="0"/>
              </a:rPr>
              <a:t>pagrindą.</a:t>
            </a:r>
          </a:p>
          <a:p>
            <a:pPr algn="just"/>
            <a:r>
              <a:rPr lang="lt-LT" sz="2000" dirty="0">
                <a:latin typeface="Times New Roman" panose="02020603050405020304" pitchFamily="18" charset="0"/>
                <a:cs typeface="Times New Roman" panose="02020603050405020304" pitchFamily="18" charset="0"/>
              </a:rPr>
              <a:t>Atlaisvinkite drabužius, kurie </a:t>
            </a:r>
            <a:r>
              <a:rPr lang="lt-LT" sz="2000" dirty="0" smtClean="0">
                <a:latin typeface="Times New Roman" panose="02020603050405020304" pitchFamily="18" charset="0"/>
                <a:cs typeface="Times New Roman" panose="02020603050405020304" pitchFamily="18" charset="0"/>
              </a:rPr>
              <a:t>gali apsunkinti </a:t>
            </a:r>
            <a:r>
              <a:rPr lang="lt-LT" sz="2000" dirty="0">
                <a:latin typeface="Times New Roman" panose="02020603050405020304" pitchFamily="18" charset="0"/>
                <a:cs typeface="Times New Roman" panose="02020603050405020304" pitchFamily="18" charset="0"/>
              </a:rPr>
              <a:t>kvėpavimą.</a:t>
            </a:r>
          </a:p>
          <a:p>
            <a:pPr algn="just"/>
            <a:r>
              <a:rPr lang="lt-LT" sz="2000" dirty="0">
                <a:latin typeface="Times New Roman" panose="02020603050405020304" pitchFamily="18" charset="0"/>
                <a:cs typeface="Times New Roman" panose="02020603050405020304" pitchFamily="18" charset="0"/>
              </a:rPr>
              <a:t>Nuraminkite.</a:t>
            </a:r>
          </a:p>
        </p:txBody>
      </p:sp>
      <p:pic>
        <p:nvPicPr>
          <p:cNvPr id="6147" name="Picture 3"/>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608355" y="2348880"/>
            <a:ext cx="2934946" cy="2500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4576610"/>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lt-LT"/>
          </a:p>
        </p:txBody>
      </p:sp>
      <p:pic>
        <p:nvPicPr>
          <p:cNvPr id="1433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59632" y="1052736"/>
            <a:ext cx="6246440" cy="46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786784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0468"/>
            <a:ext cx="8229600" cy="1155212"/>
          </a:xfrm>
        </p:spPr>
        <p:txBody>
          <a:bodyPr/>
          <a:lstStyle/>
          <a:p>
            <a:endParaRPr lang="lt-LT" sz="4000" dirty="0">
              <a:latin typeface="Times New Roman" panose="02020603050405020304" pitchFamily="18" charset="0"/>
              <a:cs typeface="Times New Roman" panose="02020603050405020304" pitchFamily="18" charset="0"/>
            </a:endParaRPr>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59632" y="44624"/>
            <a:ext cx="5328592" cy="6813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1169131"/>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9952" y="4974997"/>
            <a:ext cx="2619375" cy="174307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a:xfrm>
            <a:off x="457200" y="0"/>
            <a:ext cx="8229600" cy="1196752"/>
          </a:xfrm>
        </p:spPr>
        <p:txBody>
          <a:bodyPr/>
          <a:lstStyle/>
          <a:p>
            <a:r>
              <a:rPr lang="lt-LT" sz="4000" dirty="0" smtClean="0">
                <a:latin typeface="Times New Roman" panose="02020603050405020304" pitchFamily="18" charset="0"/>
                <a:cs typeface="Times New Roman" panose="02020603050405020304" pitchFamily="18" charset="0"/>
              </a:rPr>
              <a:t>Pirmoji pagalba:</a:t>
            </a:r>
            <a:endParaRPr lang="lt-LT" sz="40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fontScale="92500"/>
          </a:bodyPr>
          <a:lstStyle/>
          <a:p>
            <a:r>
              <a:rPr lang="lt-LT" dirty="0">
                <a:latin typeface="Times New Roman" panose="02020603050405020304" pitchFamily="18" charset="0"/>
                <a:cs typeface="Times New Roman" panose="02020603050405020304" pitchFamily="18" charset="0"/>
              </a:rPr>
              <a:t>Nuraminkite nukentėjusįjį.</a:t>
            </a:r>
          </a:p>
          <a:p>
            <a:r>
              <a:rPr lang="lt-LT" dirty="0">
                <a:latin typeface="Times New Roman" panose="02020603050405020304" pitchFamily="18" charset="0"/>
                <a:cs typeface="Times New Roman" panose="02020603050405020304" pitchFamily="18" charset="0"/>
              </a:rPr>
              <a:t>Įtaisykite jį į patogią padėtį, </a:t>
            </a:r>
            <a:r>
              <a:rPr lang="lt-LT" dirty="0" smtClean="0">
                <a:latin typeface="Times New Roman" panose="02020603050405020304" pitchFamily="18" charset="0"/>
                <a:cs typeface="Times New Roman" panose="02020603050405020304" pitchFamily="18" charset="0"/>
              </a:rPr>
              <a:t>kuri leistų </a:t>
            </a:r>
            <a:r>
              <a:rPr lang="lt-LT" dirty="0">
                <a:latin typeface="Times New Roman" panose="02020603050405020304" pitchFamily="18" charset="0"/>
                <a:cs typeface="Times New Roman" panose="02020603050405020304" pitchFamily="18" charset="0"/>
              </a:rPr>
              <a:t>lengviau kvėpuoti. </a:t>
            </a:r>
            <a:r>
              <a:rPr lang="lt-LT" dirty="0" smtClean="0">
                <a:latin typeface="Times New Roman" panose="02020603050405020304" pitchFamily="18" charset="0"/>
                <a:cs typeface="Times New Roman" panose="02020603050405020304" pitchFamily="18" charset="0"/>
              </a:rPr>
              <a:t>Dažniausiai tai </a:t>
            </a:r>
            <a:r>
              <a:rPr lang="lt-LT" dirty="0">
                <a:latin typeface="Times New Roman" panose="02020603050405020304" pitchFamily="18" charset="0"/>
                <a:cs typeface="Times New Roman" panose="02020603050405020304" pitchFamily="18" charset="0"/>
              </a:rPr>
              <a:t>– pusiau sėdima padėtis, </a:t>
            </a:r>
            <a:r>
              <a:rPr lang="lt-LT" dirty="0" smtClean="0">
                <a:latin typeface="Times New Roman" panose="02020603050405020304" pitchFamily="18" charset="0"/>
                <a:cs typeface="Times New Roman" panose="02020603050405020304" pitchFamily="18" charset="0"/>
              </a:rPr>
              <a:t>kai galva </a:t>
            </a:r>
            <a:r>
              <a:rPr lang="lt-LT" dirty="0">
                <a:latin typeface="Times New Roman" panose="02020603050405020304" pitchFamily="18" charset="0"/>
                <a:cs typeface="Times New Roman" panose="02020603050405020304" pitchFamily="18" charset="0"/>
              </a:rPr>
              <a:t>ir pečiai pusiau atremti, </a:t>
            </a:r>
            <a:r>
              <a:rPr lang="lt-LT" dirty="0" smtClean="0">
                <a:latin typeface="Times New Roman" panose="02020603050405020304" pitchFamily="18" charset="0"/>
                <a:cs typeface="Times New Roman" panose="02020603050405020304" pitchFamily="18" charset="0"/>
              </a:rPr>
              <a:t>o keliai </a:t>
            </a:r>
            <a:r>
              <a:rPr lang="lt-LT" dirty="0">
                <a:latin typeface="Times New Roman" panose="02020603050405020304" pitchFamily="18" charset="0"/>
                <a:cs typeface="Times New Roman" panose="02020603050405020304" pitchFamily="18" charset="0"/>
              </a:rPr>
              <a:t>sulenkti.</a:t>
            </a:r>
          </a:p>
          <a:p>
            <a:r>
              <a:rPr lang="lt-LT" dirty="0">
                <a:latin typeface="Times New Roman" panose="02020603050405020304" pitchFamily="18" charset="0"/>
                <a:cs typeface="Times New Roman" panose="02020603050405020304" pitchFamily="18" charset="0"/>
              </a:rPr>
              <a:t>Skambinkite bendrosios </a:t>
            </a:r>
            <a:r>
              <a:rPr lang="lt-LT" dirty="0" smtClean="0">
                <a:latin typeface="Times New Roman" panose="02020603050405020304" pitchFamily="18" charset="0"/>
                <a:cs typeface="Times New Roman" panose="02020603050405020304" pitchFamily="18" charset="0"/>
              </a:rPr>
              <a:t>pagalbos telefonu </a:t>
            </a:r>
            <a:r>
              <a:rPr lang="lt-LT" dirty="0">
                <a:latin typeface="Times New Roman" panose="02020603050405020304" pitchFamily="18" charset="0"/>
                <a:cs typeface="Times New Roman" panose="02020603050405020304" pitchFamily="18" charset="0"/>
              </a:rPr>
              <a:t>112 ir iškvieskite greitąją</a:t>
            </a:r>
          </a:p>
          <a:p>
            <a:pPr marL="0" indent="0">
              <a:buNone/>
            </a:pPr>
            <a:r>
              <a:rPr lang="lt-LT" dirty="0" smtClean="0">
                <a:latin typeface="Times New Roman" panose="02020603050405020304" pitchFamily="18" charset="0"/>
                <a:cs typeface="Times New Roman" panose="02020603050405020304" pitchFamily="18" charset="0"/>
              </a:rPr>
              <a:t>     medicinos </a:t>
            </a:r>
            <a:r>
              <a:rPr lang="lt-LT" dirty="0">
                <a:latin typeface="Times New Roman" panose="02020603050405020304" pitchFamily="18" charset="0"/>
                <a:cs typeface="Times New Roman" panose="02020603050405020304" pitchFamily="18" charset="0"/>
              </a:rPr>
              <a:t>pagalbą.</a:t>
            </a:r>
          </a:p>
          <a:p>
            <a:r>
              <a:rPr lang="lt-LT" dirty="0">
                <a:latin typeface="Times New Roman" panose="02020603050405020304" pitchFamily="18" charset="0"/>
                <a:cs typeface="Times New Roman" panose="02020603050405020304" pitchFamily="18" charset="0"/>
              </a:rPr>
              <a:t>Duokite nukentėjusiajam </a:t>
            </a:r>
            <a:r>
              <a:rPr lang="lt-LT" dirty="0" smtClean="0">
                <a:latin typeface="Times New Roman" panose="02020603050405020304" pitchFamily="18" charset="0"/>
                <a:cs typeface="Times New Roman" panose="02020603050405020304" pitchFamily="18" charset="0"/>
              </a:rPr>
              <a:t>aspirino tabletę </a:t>
            </a:r>
            <a:r>
              <a:rPr lang="lt-LT" dirty="0">
                <a:latin typeface="Times New Roman" panose="02020603050405020304" pitchFamily="18" charset="0"/>
                <a:cs typeface="Times New Roman" panose="02020603050405020304" pitchFamily="18" charset="0"/>
              </a:rPr>
              <a:t>(maždaug pusę didelės</a:t>
            </a:r>
          </a:p>
          <a:p>
            <a:r>
              <a:rPr lang="lt-LT" dirty="0">
                <a:latin typeface="Times New Roman" panose="02020603050405020304" pitchFamily="18" charset="0"/>
                <a:cs typeface="Times New Roman" panose="02020603050405020304" pitchFamily="18" charset="0"/>
              </a:rPr>
              <a:t>tabletės).</a:t>
            </a:r>
          </a:p>
          <a:p>
            <a:r>
              <a:rPr lang="lt-LT" dirty="0">
                <a:latin typeface="Times New Roman" panose="02020603050405020304" pitchFamily="18" charset="0"/>
                <a:cs typeface="Times New Roman" panose="02020603050405020304" pitchFamily="18" charset="0"/>
              </a:rPr>
              <a:t>Tikrinkite nukentėjusiojo </a:t>
            </a:r>
            <a:r>
              <a:rPr lang="lt-LT" dirty="0" smtClean="0">
                <a:latin typeface="Times New Roman" panose="02020603050405020304" pitchFamily="18" charset="0"/>
                <a:cs typeface="Times New Roman" panose="02020603050405020304" pitchFamily="18" charset="0"/>
              </a:rPr>
              <a:t>kvėpavimą ir </a:t>
            </a:r>
            <a:r>
              <a:rPr lang="lt-LT" dirty="0">
                <a:latin typeface="Times New Roman" panose="02020603050405020304" pitchFamily="18" charset="0"/>
                <a:cs typeface="Times New Roman" panose="02020603050405020304" pitchFamily="18" charset="0"/>
              </a:rPr>
              <a:t>kraujotaką, būkite pasirengę</a:t>
            </a:r>
          </a:p>
          <a:p>
            <a:pPr marL="0" indent="0">
              <a:buNone/>
            </a:pPr>
            <a:r>
              <a:rPr lang="lt-LT" dirty="0" smtClean="0">
                <a:latin typeface="Times New Roman" panose="02020603050405020304" pitchFamily="18" charset="0"/>
                <a:cs typeface="Times New Roman" panose="02020603050405020304" pitchFamily="18" charset="0"/>
              </a:rPr>
              <a:t>     prireikus </a:t>
            </a:r>
            <a:r>
              <a:rPr lang="lt-LT" dirty="0">
                <a:latin typeface="Times New Roman" panose="02020603050405020304" pitchFamily="18" charset="0"/>
                <a:cs typeface="Times New Roman" panose="02020603050405020304" pitchFamily="18" charset="0"/>
              </a:rPr>
              <a:t>pradėti gaivinimą.</a:t>
            </a:r>
          </a:p>
        </p:txBody>
      </p:sp>
    </p:spTree>
    <p:extLst>
      <p:ext uri="{BB962C8B-B14F-4D97-AF65-F5344CB8AC3E}">
        <p14:creationId xmlns:p14="http://schemas.microsoft.com/office/powerpoint/2010/main" val="4292429495"/>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Skendimai</a:t>
            </a:r>
            <a:endParaRPr lang="lt-LT" dirty="0"/>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5576" y="1628800"/>
            <a:ext cx="4110211" cy="225179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8" y="4005064"/>
            <a:ext cx="4150197" cy="208823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1415" y="1988840"/>
            <a:ext cx="2820638" cy="175793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820506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7034"/>
            <a:ext cx="8229600" cy="1405742"/>
          </a:xfrm>
        </p:spPr>
        <p:txBody>
          <a:bodyPr/>
          <a:lstStyle/>
          <a:p>
            <a:endParaRPr lang="lt-LT" dirty="0">
              <a:latin typeface="Times New Roman" panose="02020603050405020304" pitchFamily="18" charset="0"/>
              <a:cs typeface="Times New Roman" panose="02020603050405020304" pitchFamily="18" charset="0"/>
            </a:endParaRPr>
          </a:p>
        </p:txBody>
      </p:sp>
      <p:pic>
        <p:nvPicPr>
          <p:cNvPr id="12290" name="Picture 2" descr="C:\Users\DT02\Desktop\epilepsija-kas-ji-060c.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8" y="476672"/>
            <a:ext cx="7848872" cy="5976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4594985"/>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68760"/>
          </a:xfrm>
        </p:spPr>
        <p:txBody>
          <a:bodyPr/>
          <a:lstStyle/>
          <a:p>
            <a:r>
              <a:rPr lang="lt-LT" sz="4400" dirty="0">
                <a:latin typeface="Times New Roman" panose="02020603050405020304" pitchFamily="18" charset="0"/>
                <a:cs typeface="Times New Roman" panose="02020603050405020304" pitchFamily="18" charset="0"/>
              </a:rPr>
              <a:t>Epilepsijos priežastys</a:t>
            </a:r>
          </a:p>
        </p:txBody>
      </p:sp>
      <p:sp>
        <p:nvSpPr>
          <p:cNvPr id="3" name="Content Placeholder 2"/>
          <p:cNvSpPr>
            <a:spLocks noGrp="1"/>
          </p:cNvSpPr>
          <p:nvPr>
            <p:ph idx="1"/>
          </p:nvPr>
        </p:nvSpPr>
        <p:spPr/>
        <p:txBody>
          <a:bodyPr>
            <a:normAutofit fontScale="92500" lnSpcReduction="10000"/>
          </a:bodyPr>
          <a:lstStyle/>
          <a:p>
            <a:pPr marL="0" indent="0">
              <a:buNone/>
            </a:pPr>
            <a:r>
              <a:rPr lang="lt-LT" sz="2000" dirty="0">
                <a:latin typeface="Times New Roman" panose="02020603050405020304" pitchFamily="18" charset="0"/>
                <a:cs typeface="Times New Roman" panose="02020603050405020304" pitchFamily="18" charset="0"/>
              </a:rPr>
              <a:t>Epilepsiją ar traukulių priepuolius gali sukelti smegenų pažeidimas, atsiradęs dėl: </a:t>
            </a:r>
            <a:endParaRPr lang="lt-LT" sz="2000" dirty="0" smtClean="0">
              <a:latin typeface="Times New Roman" panose="02020603050405020304" pitchFamily="18" charset="0"/>
              <a:cs typeface="Times New Roman" panose="02020603050405020304" pitchFamily="18" charset="0"/>
            </a:endParaRPr>
          </a:p>
          <a:p>
            <a:r>
              <a:rPr lang="lt-LT" sz="2000" dirty="0">
                <a:latin typeface="Times New Roman" panose="02020603050405020304" pitchFamily="18" charset="0"/>
                <a:cs typeface="Times New Roman" panose="02020603050405020304" pitchFamily="18" charset="0"/>
              </a:rPr>
              <a:t>galvos smegenų traumos,</a:t>
            </a:r>
          </a:p>
          <a:p>
            <a:r>
              <a:rPr lang="lt-LT" sz="2000" dirty="0">
                <a:latin typeface="Times New Roman" panose="02020603050405020304" pitchFamily="18" charset="0"/>
                <a:cs typeface="Times New Roman" panose="02020603050405020304" pitchFamily="18" charset="0"/>
              </a:rPr>
              <a:t>galvos smegenų auglio,</a:t>
            </a:r>
          </a:p>
          <a:p>
            <a:r>
              <a:rPr lang="lt-LT" sz="2000" dirty="0">
                <a:latin typeface="Times New Roman" panose="02020603050405020304" pitchFamily="18" charset="0"/>
                <a:cs typeface="Times New Roman" panose="02020603050405020304" pitchFamily="18" charset="0"/>
              </a:rPr>
              <a:t>piktnaudžiavimo narkotikais ar alkoholiu,</a:t>
            </a:r>
          </a:p>
          <a:p>
            <a:r>
              <a:rPr lang="lt-LT" sz="2000" dirty="0">
                <a:latin typeface="Times New Roman" panose="02020603050405020304" pitchFamily="18" charset="0"/>
                <a:cs typeface="Times New Roman" panose="02020603050405020304" pitchFamily="18" charset="0"/>
              </a:rPr>
              <a:t>smegenų infekcijos,</a:t>
            </a:r>
          </a:p>
          <a:p>
            <a:r>
              <a:rPr lang="lt-LT" sz="2000" dirty="0">
                <a:latin typeface="Times New Roman" panose="02020603050405020304" pitchFamily="18" charset="0"/>
                <a:cs typeface="Times New Roman" panose="02020603050405020304" pitchFamily="18" charset="0"/>
              </a:rPr>
              <a:t>įvykusio išeminio ar hemoraginio insulto,</a:t>
            </a:r>
          </a:p>
          <a:p>
            <a:r>
              <a:rPr lang="lt-LT" sz="2000" dirty="0">
                <a:latin typeface="Times New Roman" panose="02020603050405020304" pitchFamily="18" charset="0"/>
                <a:cs typeface="Times New Roman" panose="02020603050405020304" pitchFamily="18" charset="0"/>
              </a:rPr>
              <a:t>autoimuninių surigimų, tokių kaip autoimuninis encefalitas,</a:t>
            </a:r>
          </a:p>
          <a:p>
            <a:r>
              <a:rPr lang="lt-LT" sz="2000" dirty="0">
                <a:latin typeface="Times New Roman" panose="02020603050405020304" pitchFamily="18" charset="0"/>
                <a:cs typeface="Times New Roman" panose="02020603050405020304" pitchFamily="18" charset="0"/>
              </a:rPr>
              <a:t>deguonies trūkumo smegenims (pvz., dūstant),</a:t>
            </a:r>
          </a:p>
          <a:p>
            <a:r>
              <a:rPr lang="lt-LT" sz="2000" dirty="0">
                <a:latin typeface="Times New Roman" panose="02020603050405020304" pitchFamily="18" charset="0"/>
                <a:cs typeface="Times New Roman" panose="02020603050405020304" pitchFamily="18" charset="0"/>
              </a:rPr>
              <a:t>sunkaus gimdymo, kuomet vaisius ilgą laiką negauna deguonies,</a:t>
            </a:r>
          </a:p>
          <a:p>
            <a:r>
              <a:rPr lang="lt-LT" sz="2000" dirty="0">
                <a:latin typeface="Times New Roman" panose="02020603050405020304" pitchFamily="18" charset="0"/>
                <a:cs typeface="Times New Roman" panose="02020603050405020304" pitchFamily="18" charset="0"/>
              </a:rPr>
              <a:t>nukritusios gliukozės koncentracijos kraujyje,</a:t>
            </a:r>
          </a:p>
          <a:p>
            <a:r>
              <a:rPr lang="lt-LT" sz="2000" dirty="0">
                <a:latin typeface="Times New Roman" panose="02020603050405020304" pitchFamily="18" charset="0"/>
                <a:cs typeface="Times New Roman" panose="02020603050405020304" pitchFamily="18" charset="0"/>
              </a:rPr>
              <a:t>sutrikus elektrolitų pusiausvyrai organizme,</a:t>
            </a:r>
          </a:p>
          <a:p>
            <a:r>
              <a:rPr lang="lt-LT" sz="2000" dirty="0">
                <a:latin typeface="Times New Roman" panose="02020603050405020304" pitchFamily="18" charset="0"/>
                <a:cs typeface="Times New Roman" panose="02020603050405020304" pitchFamily="18" charset="0"/>
              </a:rPr>
              <a:t>apsinuodijus smalkėmis,</a:t>
            </a:r>
          </a:p>
          <a:p>
            <a:r>
              <a:rPr lang="lt-LT" sz="2000" dirty="0">
                <a:latin typeface="Times New Roman" panose="02020603050405020304" pitchFamily="18" charset="0"/>
                <a:cs typeface="Times New Roman" panose="02020603050405020304" pitchFamily="18" charset="0"/>
              </a:rPr>
              <a:t>kita.</a:t>
            </a:r>
          </a:p>
        </p:txBody>
      </p:sp>
    </p:spTree>
    <p:extLst>
      <p:ext uri="{BB962C8B-B14F-4D97-AF65-F5344CB8AC3E}">
        <p14:creationId xmlns:p14="http://schemas.microsoft.com/office/powerpoint/2010/main" val="112961684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68760"/>
          </a:xfrm>
        </p:spPr>
        <p:txBody>
          <a:bodyPr/>
          <a:lstStyle/>
          <a:p>
            <a:r>
              <a:rPr lang="lt-LT" sz="4000" dirty="0">
                <a:latin typeface="Times New Roman" panose="02020603050405020304" pitchFamily="18" charset="0"/>
                <a:cs typeface="Times New Roman" panose="02020603050405020304" pitchFamily="18" charset="0"/>
              </a:rPr>
              <a:t>Kas išprovokuoja epilepsiją?</a:t>
            </a:r>
          </a:p>
        </p:txBody>
      </p:sp>
      <p:sp>
        <p:nvSpPr>
          <p:cNvPr id="3" name="Content Placeholder 2"/>
          <p:cNvSpPr>
            <a:spLocks noGrp="1"/>
          </p:cNvSpPr>
          <p:nvPr>
            <p:ph idx="1"/>
          </p:nvPr>
        </p:nvSpPr>
        <p:spPr/>
        <p:txBody>
          <a:bodyPr>
            <a:normAutofit fontScale="85000" lnSpcReduction="20000"/>
          </a:bodyPr>
          <a:lstStyle/>
          <a:p>
            <a:r>
              <a:rPr lang="lt-LT" dirty="0">
                <a:latin typeface="Times New Roman" panose="02020603050405020304" pitchFamily="18" charset="0"/>
                <a:cs typeface="Times New Roman" panose="02020603050405020304" pitchFamily="18" charset="0"/>
              </a:rPr>
              <a:t>konkretus dienos ar nakties metas;</a:t>
            </a:r>
          </a:p>
          <a:p>
            <a:r>
              <a:rPr lang="lt-LT" dirty="0">
                <a:latin typeface="Times New Roman" panose="02020603050405020304" pitchFamily="18" charset="0"/>
                <a:cs typeface="Times New Roman" panose="02020603050405020304" pitchFamily="18" charset="0"/>
              </a:rPr>
              <a:t>miego trūkumas;</a:t>
            </a:r>
          </a:p>
          <a:p>
            <a:r>
              <a:rPr lang="lt-LT" dirty="0">
                <a:latin typeface="Times New Roman" panose="02020603050405020304" pitchFamily="18" charset="0"/>
                <a:cs typeface="Times New Roman" panose="02020603050405020304" pitchFamily="18" charset="0"/>
              </a:rPr>
              <a:t>liga (tiek su karščiavimu, tiek be);</a:t>
            </a:r>
          </a:p>
          <a:p>
            <a:r>
              <a:rPr lang="lt-LT" dirty="0">
                <a:latin typeface="Times New Roman" panose="02020603050405020304" pitchFamily="18" charset="0"/>
                <a:cs typeface="Times New Roman" panose="02020603050405020304" pitchFamily="18" charset="0"/>
              </a:rPr>
              <a:t>mirksinčios ryškios šviesos arba raštai;</a:t>
            </a:r>
          </a:p>
          <a:p>
            <a:r>
              <a:rPr lang="lt-LT" dirty="0">
                <a:latin typeface="Times New Roman" panose="02020603050405020304" pitchFamily="18" charset="0"/>
                <a:cs typeface="Times New Roman" panose="02020603050405020304" pitchFamily="18" charset="0"/>
              </a:rPr>
              <a:t>alkoholis (įskaitant nesaikingą alkoholio vartojimą arba alkoholio vartojimo nutraukimą);</a:t>
            </a:r>
          </a:p>
          <a:p>
            <a:r>
              <a:rPr lang="lt-LT" dirty="0">
                <a:latin typeface="Times New Roman" panose="02020603050405020304" pitchFamily="18" charset="0"/>
                <a:cs typeface="Times New Roman" panose="02020603050405020304" pitchFamily="18" charset="0"/>
              </a:rPr>
              <a:t>narkotikai (pavyzdžiui, kokainas, ekstazis);</a:t>
            </a:r>
          </a:p>
          <a:p>
            <a:r>
              <a:rPr lang="lt-LT" dirty="0">
                <a:latin typeface="Times New Roman" panose="02020603050405020304" pitchFamily="18" charset="0"/>
                <a:cs typeface="Times New Roman" panose="02020603050405020304" pitchFamily="18" charset="0"/>
              </a:rPr>
              <a:t>stresas;</a:t>
            </a:r>
          </a:p>
          <a:p>
            <a:r>
              <a:rPr lang="lt-LT" dirty="0">
                <a:latin typeface="Times New Roman" panose="02020603050405020304" pitchFamily="18" charset="0"/>
                <a:cs typeface="Times New Roman" panose="02020603050405020304" pitchFamily="18" charset="0"/>
              </a:rPr>
              <a:t>menstruacinis ciklas ar kiti hormoniniai pokyčiai;</a:t>
            </a:r>
          </a:p>
          <a:p>
            <a:r>
              <a:rPr lang="lt-LT" dirty="0">
                <a:latin typeface="Times New Roman" panose="02020603050405020304" pitchFamily="18" charset="0"/>
                <a:cs typeface="Times New Roman" panose="02020603050405020304" pitchFamily="18" charset="0"/>
              </a:rPr>
              <a:t>nesveika mityba, ilgas nevalgymas, dehidratacija, nepakankamas skysčių kiekis kraujyje, vitaminų ir mineralų trūkumas;</a:t>
            </a:r>
          </a:p>
          <a:p>
            <a:r>
              <a:rPr lang="lt-LT" dirty="0">
                <a:latin typeface="Times New Roman" panose="02020603050405020304" pitchFamily="18" charset="0"/>
                <a:cs typeface="Times New Roman" panose="02020603050405020304" pitchFamily="18" charset="0"/>
              </a:rPr>
              <a:t>konkretus maistas, kofeino perteklius ar kiti produktai, galintys apsunkinti traukulius;</a:t>
            </a:r>
          </a:p>
          <a:p>
            <a:r>
              <a:rPr lang="lt-LT" dirty="0">
                <a:latin typeface="Times New Roman" panose="02020603050405020304" pitchFamily="18" charset="0"/>
                <a:cs typeface="Times New Roman" panose="02020603050405020304" pitchFamily="18" charset="0"/>
              </a:rPr>
              <a:t>tam tikrų vaistų vartojimas.</a:t>
            </a:r>
          </a:p>
        </p:txBody>
      </p:sp>
    </p:spTree>
    <p:extLst>
      <p:ext uri="{BB962C8B-B14F-4D97-AF65-F5344CB8AC3E}">
        <p14:creationId xmlns:p14="http://schemas.microsoft.com/office/powerpoint/2010/main" val="33534523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24744"/>
          </a:xfrm>
        </p:spPr>
        <p:txBody>
          <a:bodyPr/>
          <a:lstStyle/>
          <a:p>
            <a:r>
              <a:rPr lang="lt-LT" sz="4000" dirty="0">
                <a:latin typeface="Times New Roman" panose="02020603050405020304" pitchFamily="18" charset="0"/>
                <a:cs typeface="Times New Roman" panose="02020603050405020304" pitchFamily="18" charset="0"/>
              </a:rPr>
              <a:t>Dažniausiai pasitaikančios klaidos</a:t>
            </a:r>
          </a:p>
        </p:txBody>
      </p:sp>
      <p:sp>
        <p:nvSpPr>
          <p:cNvPr id="3" name="Content Placeholder 2"/>
          <p:cNvSpPr>
            <a:spLocks noGrp="1"/>
          </p:cNvSpPr>
          <p:nvPr>
            <p:ph idx="1"/>
          </p:nvPr>
        </p:nvSpPr>
        <p:spPr/>
        <p:txBody>
          <a:bodyPr/>
          <a:lstStyle/>
          <a:p>
            <a:r>
              <a:rPr lang="lt-LT" dirty="0">
                <a:latin typeface="Times New Roman" panose="02020603050405020304" pitchFamily="18" charset="0"/>
                <a:cs typeface="Times New Roman" panose="02020603050405020304" pitchFamily="18" charset="0"/>
              </a:rPr>
              <a:t>Baimė pakenkti žmogui</a:t>
            </a:r>
          </a:p>
          <a:p>
            <a:r>
              <a:rPr lang="lt-LT" dirty="0" smtClean="0">
                <a:latin typeface="Times New Roman" panose="02020603050405020304" pitchFamily="18" charset="0"/>
                <a:cs typeface="Times New Roman" panose="02020603050405020304" pitchFamily="18" charset="0"/>
              </a:rPr>
              <a:t>Nieko </a:t>
            </a:r>
            <a:r>
              <a:rPr lang="lt-LT" dirty="0">
                <a:latin typeface="Times New Roman" panose="02020603050405020304" pitchFamily="18" charset="0"/>
                <a:cs typeface="Times New Roman" panose="02020603050405020304" pitchFamily="18" charset="0"/>
              </a:rPr>
              <a:t>nedaryti.</a:t>
            </a:r>
          </a:p>
          <a:p>
            <a:r>
              <a:rPr lang="lt-LT" dirty="0" smtClean="0">
                <a:latin typeface="Times New Roman" panose="02020603050405020304" pitchFamily="18" charset="0"/>
                <a:cs typeface="Times New Roman" panose="02020603050405020304" pitchFamily="18" charset="0"/>
              </a:rPr>
              <a:t>Per </a:t>
            </a:r>
            <a:r>
              <a:rPr lang="lt-LT" dirty="0">
                <a:latin typeface="Times New Roman" panose="02020603050405020304" pitchFamily="18" charset="0"/>
                <a:cs typeface="Times New Roman" panose="02020603050405020304" pitchFamily="18" charset="0"/>
              </a:rPr>
              <a:t>anksti nutraukiamas gaivinimas</a:t>
            </a:r>
          </a:p>
          <a:p>
            <a:r>
              <a:rPr lang="lt-LT" dirty="0" smtClean="0">
                <a:latin typeface="Times New Roman" panose="02020603050405020304" pitchFamily="18" charset="0"/>
                <a:cs typeface="Times New Roman" panose="02020603050405020304" pitchFamily="18" charset="0"/>
              </a:rPr>
              <a:t>Pagalba </a:t>
            </a:r>
            <a:r>
              <a:rPr lang="lt-LT" dirty="0">
                <a:latin typeface="Times New Roman" panose="02020603050405020304" pitchFamily="18" charset="0"/>
                <a:cs typeface="Times New Roman" panose="02020603050405020304" pitchFamily="18" charset="0"/>
              </a:rPr>
              <a:t>teikiama nesaugioje aplinkoje.</a:t>
            </a:r>
          </a:p>
          <a:p>
            <a:r>
              <a:rPr lang="lt-LT" dirty="0" smtClean="0">
                <a:latin typeface="Times New Roman" panose="02020603050405020304" pitchFamily="18" charset="0"/>
                <a:cs typeface="Times New Roman" panose="02020603050405020304" pitchFamily="18" charset="0"/>
              </a:rPr>
              <a:t>Nesulaukiama </a:t>
            </a:r>
            <a:r>
              <a:rPr lang="lt-LT" dirty="0">
                <a:latin typeface="Times New Roman" panose="02020603050405020304" pitchFamily="18" charset="0"/>
                <a:cs typeface="Times New Roman" panose="02020603050405020304" pitchFamily="18" charset="0"/>
              </a:rPr>
              <a:t>kvalifikuotos </a:t>
            </a:r>
            <a:r>
              <a:rPr lang="lt-LT" dirty="0" smtClean="0">
                <a:latin typeface="Times New Roman" panose="02020603050405020304" pitchFamily="18" charset="0"/>
                <a:cs typeface="Times New Roman" panose="02020603050405020304" pitchFamily="18" charset="0"/>
              </a:rPr>
              <a:t>pagalbos</a:t>
            </a:r>
            <a:r>
              <a:rPr lang="en-US" dirty="0" smtClean="0">
                <a:latin typeface="Times New Roman" panose="02020603050405020304" pitchFamily="18" charset="0"/>
                <a:cs typeface="Times New Roman" panose="02020603050405020304" pitchFamily="18" charset="0"/>
              </a:rPr>
              <a:t>.</a:t>
            </a:r>
            <a:endParaRPr lang="lt-LT"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096320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sz="4000" dirty="0">
                <a:latin typeface="Times New Roman" panose="02020603050405020304" pitchFamily="18" charset="0"/>
                <a:cs typeface="Times New Roman" panose="02020603050405020304" pitchFamily="18" charset="0"/>
              </a:rPr>
              <a:t>Pirmoji pagalba epilepsijos priepuolio metu</a:t>
            </a:r>
          </a:p>
        </p:txBody>
      </p:sp>
      <p:sp>
        <p:nvSpPr>
          <p:cNvPr id="3" name="Content Placeholder 2"/>
          <p:cNvSpPr>
            <a:spLocks noGrp="1"/>
          </p:cNvSpPr>
          <p:nvPr>
            <p:ph idx="1"/>
          </p:nvPr>
        </p:nvSpPr>
        <p:spPr/>
        <p:txBody>
          <a:bodyPr>
            <a:normAutofit fontScale="70000" lnSpcReduction="20000"/>
          </a:bodyPr>
          <a:lstStyle/>
          <a:p>
            <a:pPr marL="0" indent="0">
              <a:buNone/>
            </a:pPr>
            <a:endParaRPr lang="lt-LT" dirty="0"/>
          </a:p>
          <a:p>
            <a:r>
              <a:rPr lang="lt-LT" sz="2600" dirty="0">
                <a:latin typeface="Times New Roman" panose="02020603050405020304" pitchFamily="18" charset="0"/>
                <a:cs typeface="Times New Roman" panose="02020603050405020304" pitchFamily="18" charset="0"/>
              </a:rPr>
              <a:t>Prilaikyti krentantį žmogų ir patraukti visus pavojingus daiktus, siekiant išvengti susižalojimo.</a:t>
            </a:r>
          </a:p>
          <a:p>
            <a:r>
              <a:rPr lang="lt-LT" sz="2600" dirty="0">
                <a:latin typeface="Times New Roman" panose="02020603050405020304" pitchFamily="18" charset="0"/>
                <a:cs typeface="Times New Roman" panose="02020603050405020304" pitchFamily="18" charset="0"/>
              </a:rPr>
              <a:t>Užfiksuoti traukulių pradžios laiką.</a:t>
            </a:r>
          </a:p>
          <a:p>
            <a:r>
              <a:rPr lang="lt-LT" sz="2600" dirty="0">
                <a:latin typeface="Times New Roman" panose="02020603050405020304" pitchFamily="18" charset="0"/>
                <a:cs typeface="Times New Roman" panose="02020603050405020304" pitchFamily="18" charset="0"/>
              </a:rPr>
              <a:t>Pasistengti prilaikyti priepuolio ištikto žmogaus galvą, padėti po ja minkštą daiktą. Jokiu būdu tarp dantų nereikėtų dėti jokių kietų daiktų, o tuo labiau pirštų.</a:t>
            </a:r>
          </a:p>
          <a:p>
            <a:r>
              <a:rPr lang="lt-LT" sz="2600" dirty="0">
                <a:latin typeface="Times New Roman" panose="02020603050405020304" pitchFamily="18" charset="0"/>
                <a:cs typeface="Times New Roman" panose="02020603050405020304" pitchFamily="18" charset="0"/>
              </a:rPr>
              <a:t>Saugoti, kad žmogus neužspringtų.</a:t>
            </a:r>
          </a:p>
          <a:p>
            <a:r>
              <a:rPr lang="lt-LT" sz="2600" dirty="0">
                <a:latin typeface="Times New Roman" panose="02020603050405020304" pitchFamily="18" charset="0"/>
                <a:cs typeface="Times New Roman" panose="02020603050405020304" pitchFamily="18" charset="0"/>
              </a:rPr>
              <a:t>Atlaisvinti jo drabužius.</a:t>
            </a:r>
          </a:p>
          <a:p>
            <a:r>
              <a:rPr lang="lt-LT" sz="2600" dirty="0">
                <a:latin typeface="Times New Roman" panose="02020603050405020304" pitchFamily="18" charset="0"/>
                <a:cs typeface="Times New Roman" panose="02020603050405020304" pitchFamily="18" charset="0"/>
              </a:rPr>
              <a:t>Neslopinti traukulių fizine jėga.</a:t>
            </a:r>
          </a:p>
          <a:p>
            <a:r>
              <a:rPr lang="lt-LT" sz="2600" dirty="0">
                <a:latin typeface="Times New Roman" panose="02020603050405020304" pitchFamily="18" charset="0"/>
                <a:cs typeface="Times New Roman" panose="02020603050405020304" pitchFamily="18" charset="0"/>
              </a:rPr>
              <a:t>Priepuolio metu neduoti žmogui gerti ir nevežti jo į ligoninę.</a:t>
            </a:r>
          </a:p>
          <a:p>
            <a:r>
              <a:rPr lang="lt-LT" sz="2600" dirty="0">
                <a:latin typeface="Times New Roman" panose="02020603050405020304" pitchFamily="18" charset="0"/>
                <a:cs typeface="Times New Roman" panose="02020603050405020304" pitchFamily="18" charset="0"/>
              </a:rPr>
              <a:t>Pasibaigus traukuliams, atverti kvėpavimo takus ir patikrinti kvėpavimą. Jei žmogus kvėpuoja, paguldyti jį  stabiliai ant šono ir stebėti sąmonę, kvėpavimą, pulsą.</a:t>
            </a:r>
          </a:p>
          <a:p>
            <a:r>
              <a:rPr lang="lt-LT" sz="2600" dirty="0">
                <a:latin typeface="Times New Roman" panose="02020603050405020304" pitchFamily="18" charset="0"/>
                <a:cs typeface="Times New Roman" panose="02020603050405020304" pitchFamily="18" charset="0"/>
              </a:rPr>
              <a:t>Nestiprių traukulių ištiktam žmogui padėti atsisėsti, pašalinti visus pavojingus daiktus, ramiai kalbinti ir likti su juo, kol būklė taps normali.</a:t>
            </a:r>
          </a:p>
          <a:p>
            <a:r>
              <a:rPr lang="lt-LT" sz="2600" dirty="0">
                <a:latin typeface="Times New Roman" panose="02020603050405020304" pitchFamily="18" charset="0"/>
                <a:cs typeface="Times New Roman" panose="02020603050405020304" pitchFamily="18" charset="0"/>
              </a:rPr>
              <a:t>Kviesti greitąją medicinos pagalbą.</a:t>
            </a:r>
          </a:p>
        </p:txBody>
      </p:sp>
    </p:spTree>
    <p:extLst>
      <p:ext uri="{BB962C8B-B14F-4D97-AF65-F5344CB8AC3E}">
        <p14:creationId xmlns:p14="http://schemas.microsoft.com/office/powerpoint/2010/main" val="240178933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5660"/>
            <a:ext cx="8229600" cy="1253100"/>
          </a:xfrm>
        </p:spPr>
        <p:txBody>
          <a:bodyPr/>
          <a:lstStyle/>
          <a:p>
            <a:r>
              <a:rPr lang="lt-LT" sz="4000" dirty="0">
                <a:latin typeface="Times New Roman" panose="02020603050405020304" pitchFamily="18" charset="0"/>
                <a:cs typeface="Times New Roman" panose="02020603050405020304" pitchFamily="18" charset="0"/>
              </a:rPr>
              <a:t>Po priepuolio:</a:t>
            </a:r>
          </a:p>
        </p:txBody>
      </p:sp>
      <p:sp>
        <p:nvSpPr>
          <p:cNvPr id="3" name="Content Placeholder 2"/>
          <p:cNvSpPr>
            <a:spLocks noGrp="1"/>
          </p:cNvSpPr>
          <p:nvPr>
            <p:ph idx="1"/>
          </p:nvPr>
        </p:nvSpPr>
        <p:spPr/>
        <p:txBody>
          <a:bodyPr>
            <a:normAutofit/>
          </a:bodyPr>
          <a:lstStyle/>
          <a:p>
            <a:r>
              <a:rPr lang="lt-LT" sz="2000" dirty="0">
                <a:latin typeface="Times New Roman" panose="02020603050405020304" pitchFamily="18" charset="0"/>
                <a:cs typeface="Times New Roman" panose="02020603050405020304" pitchFamily="18" charset="0"/>
              </a:rPr>
              <a:t>Apžiūrėti ar nėra sužalojimų.</a:t>
            </a:r>
          </a:p>
          <a:p>
            <a:r>
              <a:rPr lang="lt-LT" sz="2000" dirty="0" smtClean="0">
                <a:latin typeface="Times New Roman" panose="02020603050405020304" pitchFamily="18" charset="0"/>
                <a:cs typeface="Times New Roman" panose="02020603050405020304" pitchFamily="18" charset="0"/>
              </a:rPr>
              <a:t>Jei </a:t>
            </a:r>
            <a:r>
              <a:rPr lang="lt-LT" sz="2000" dirty="0">
                <a:latin typeface="Times New Roman" panose="02020603050405020304" pitchFamily="18" charset="0"/>
                <a:cs typeface="Times New Roman" panose="02020603050405020304" pitchFamily="18" charset="0"/>
              </a:rPr>
              <a:t>nepavyko paversti ant šono traukulių metu – paversti dabar.</a:t>
            </a:r>
          </a:p>
          <a:p>
            <a:r>
              <a:rPr lang="lt-LT" sz="2000" dirty="0" smtClean="0">
                <a:latin typeface="Times New Roman" panose="02020603050405020304" pitchFamily="18" charset="0"/>
                <a:cs typeface="Times New Roman" panose="02020603050405020304" pitchFamily="18" charset="0"/>
              </a:rPr>
              <a:t>Jei </a:t>
            </a:r>
            <a:r>
              <a:rPr lang="lt-LT" sz="2000" dirty="0">
                <a:latin typeface="Times New Roman" panose="02020603050405020304" pitchFamily="18" charset="0"/>
                <a:cs typeface="Times New Roman" panose="02020603050405020304" pitchFamily="18" charset="0"/>
              </a:rPr>
              <a:t>sutrikęs kvėpavimas, pirštu išvalyti burną. Jei nepavyksta – skambinti pagalbos telefonu.</a:t>
            </a:r>
          </a:p>
          <a:p>
            <a:r>
              <a:rPr lang="lt-LT" sz="2000" dirty="0" smtClean="0">
                <a:latin typeface="Times New Roman" panose="02020603050405020304" pitchFamily="18" charset="0"/>
                <a:cs typeface="Times New Roman" panose="02020603050405020304" pitchFamily="18" charset="0"/>
              </a:rPr>
              <a:t>Neduoti </a:t>
            </a:r>
            <a:r>
              <a:rPr lang="lt-LT" sz="2000" dirty="0">
                <a:latin typeface="Times New Roman" panose="02020603050405020304" pitchFamily="18" charset="0"/>
                <a:cs typeface="Times New Roman" panose="02020603050405020304" pitchFamily="18" charset="0"/>
              </a:rPr>
              <a:t>gerti, tablečių, maisto iki ligonis taps visiškai orientuotu.</a:t>
            </a:r>
          </a:p>
          <a:p>
            <a:r>
              <a:rPr lang="lt-LT" sz="2000" dirty="0" smtClean="0">
                <a:latin typeface="Times New Roman" panose="02020603050405020304" pitchFamily="18" charset="0"/>
                <a:cs typeface="Times New Roman" panose="02020603050405020304" pitchFamily="18" charset="0"/>
              </a:rPr>
              <a:t>Jei </a:t>
            </a:r>
            <a:r>
              <a:rPr lang="lt-LT" sz="2000" dirty="0">
                <a:latin typeface="Times New Roman" panose="02020603050405020304" pitchFamily="18" charset="0"/>
                <a:cs typeface="Times New Roman" panose="02020603050405020304" pitchFamily="18" charset="0"/>
              </a:rPr>
              <a:t>serga diabetu – pamatuoti gliukozės kiekį.</a:t>
            </a:r>
          </a:p>
          <a:p>
            <a:r>
              <a:rPr lang="lt-LT" sz="2000" dirty="0" smtClean="0">
                <a:latin typeface="Times New Roman" panose="02020603050405020304" pitchFamily="18" charset="0"/>
                <a:cs typeface="Times New Roman" panose="02020603050405020304" pitchFamily="18" charset="0"/>
              </a:rPr>
              <a:t>Rami, </a:t>
            </a:r>
            <a:r>
              <a:rPr lang="lt-LT" sz="2000" dirty="0">
                <a:latin typeface="Times New Roman" panose="02020603050405020304" pitchFamily="18" charset="0"/>
                <a:cs typeface="Times New Roman" panose="02020603050405020304" pitchFamily="18" charset="0"/>
              </a:rPr>
              <a:t>saugi vietą poilsiui.</a:t>
            </a:r>
          </a:p>
          <a:p>
            <a:r>
              <a:rPr lang="lt-LT" sz="2000" dirty="0" smtClean="0">
                <a:latin typeface="Times New Roman" panose="02020603050405020304" pitchFamily="18" charset="0"/>
                <a:cs typeface="Times New Roman" panose="02020603050405020304" pitchFamily="18" charset="0"/>
              </a:rPr>
              <a:t>Pasilikti </a:t>
            </a:r>
            <a:r>
              <a:rPr lang="lt-LT" sz="2000" dirty="0">
                <a:latin typeface="Times New Roman" panose="02020603050405020304" pitchFamily="18" charset="0"/>
                <a:cs typeface="Times New Roman" panose="02020603050405020304" pitchFamily="18" charset="0"/>
              </a:rPr>
              <a:t>kartu, jei ligonis dezorientuotas, mieguistas.</a:t>
            </a:r>
          </a:p>
        </p:txBody>
      </p:sp>
    </p:spTree>
    <p:extLst>
      <p:ext uri="{BB962C8B-B14F-4D97-AF65-F5344CB8AC3E}">
        <p14:creationId xmlns:p14="http://schemas.microsoft.com/office/powerpoint/2010/main" val="179506036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68760"/>
          </a:xfrm>
        </p:spPr>
        <p:txBody>
          <a:bodyPr/>
          <a:lstStyle/>
          <a:p>
            <a:r>
              <a:rPr lang="lt-LT" sz="3600" dirty="0">
                <a:latin typeface="Times New Roman" panose="02020603050405020304" pitchFamily="18" charset="0"/>
                <a:cs typeface="Times New Roman" panose="02020603050405020304" pitchFamily="18" charset="0"/>
              </a:rPr>
              <a:t>Skambinti pagalbos telefonu</a:t>
            </a:r>
          </a:p>
        </p:txBody>
      </p:sp>
      <p:sp>
        <p:nvSpPr>
          <p:cNvPr id="3" name="Content Placeholder 2"/>
          <p:cNvSpPr>
            <a:spLocks noGrp="1"/>
          </p:cNvSpPr>
          <p:nvPr>
            <p:ph idx="1"/>
          </p:nvPr>
        </p:nvSpPr>
        <p:spPr/>
        <p:txBody>
          <a:bodyPr/>
          <a:lstStyle/>
          <a:p>
            <a:r>
              <a:rPr lang="lt-LT" sz="2000" dirty="0">
                <a:latin typeface="Times New Roman" panose="02020603050405020304" pitchFamily="18" charset="0"/>
                <a:cs typeface="Times New Roman" panose="02020603050405020304" pitchFamily="18" charset="0"/>
              </a:rPr>
              <a:t>Jei ligonis nekvėpuoja &gt;30s.</a:t>
            </a:r>
          </a:p>
          <a:p>
            <a:r>
              <a:rPr lang="lt-LT" sz="2000" dirty="0" smtClean="0">
                <a:latin typeface="Times New Roman" panose="02020603050405020304" pitchFamily="18" charset="0"/>
                <a:cs typeface="Times New Roman" panose="02020603050405020304" pitchFamily="18" charset="0"/>
              </a:rPr>
              <a:t>Jei </a:t>
            </a:r>
            <a:r>
              <a:rPr lang="lt-LT" sz="2000" dirty="0">
                <a:latin typeface="Times New Roman" panose="02020603050405020304" pitchFamily="18" charset="0"/>
                <a:cs typeface="Times New Roman" panose="02020603050405020304" pitchFamily="18" charset="0"/>
              </a:rPr>
              <a:t>priepuolis tęsiasi &gt;5min.</a:t>
            </a:r>
          </a:p>
          <a:p>
            <a:r>
              <a:rPr lang="lt-LT" sz="2000" dirty="0" smtClean="0">
                <a:latin typeface="Times New Roman" panose="02020603050405020304" pitchFamily="18" charset="0"/>
                <a:cs typeface="Times New Roman" panose="02020603050405020304" pitchFamily="18" charset="0"/>
              </a:rPr>
              <a:t>Jei </a:t>
            </a:r>
            <a:r>
              <a:rPr lang="lt-LT" sz="2000" dirty="0">
                <a:latin typeface="Times New Roman" panose="02020603050405020304" pitchFamily="18" charset="0"/>
                <a:cs typeface="Times New Roman" panose="02020603050405020304" pitchFamily="18" charset="0"/>
              </a:rPr>
              <a:t>ligonė laukiasi.</a:t>
            </a:r>
          </a:p>
          <a:p>
            <a:r>
              <a:rPr lang="lt-LT" sz="2000" dirty="0" smtClean="0">
                <a:latin typeface="Times New Roman" panose="02020603050405020304" pitchFamily="18" charset="0"/>
                <a:cs typeface="Times New Roman" panose="02020603050405020304" pitchFamily="18" charset="0"/>
              </a:rPr>
              <a:t>Jeigu </a:t>
            </a:r>
            <a:r>
              <a:rPr lang="lt-LT" sz="2000" dirty="0">
                <a:latin typeface="Times New Roman" panose="02020603050405020304" pitchFamily="18" charset="0"/>
                <a:cs typeface="Times New Roman" panose="02020603050405020304" pitchFamily="18" charset="0"/>
              </a:rPr>
              <a:t>tai I-asis priepuolis, nežinoma, jog ligonis serga epilepsija.</a:t>
            </a:r>
          </a:p>
          <a:p>
            <a:r>
              <a:rPr lang="lt-LT" sz="2000" dirty="0" smtClean="0">
                <a:latin typeface="Times New Roman" panose="02020603050405020304" pitchFamily="18" charset="0"/>
                <a:cs typeface="Times New Roman" panose="02020603050405020304" pitchFamily="18" charset="0"/>
              </a:rPr>
              <a:t>Jei </a:t>
            </a:r>
            <a:r>
              <a:rPr lang="lt-LT" sz="2000" dirty="0">
                <a:latin typeface="Times New Roman" panose="02020603050405020304" pitchFamily="18" charset="0"/>
                <a:cs typeface="Times New Roman" panose="02020603050405020304" pitchFamily="18" charset="0"/>
              </a:rPr>
              <a:t>24 val. bėgyje priepuoliai kartojasi.</a:t>
            </a:r>
          </a:p>
          <a:p>
            <a:r>
              <a:rPr lang="lt-LT" sz="2000" dirty="0" smtClean="0">
                <a:latin typeface="Times New Roman" panose="02020603050405020304" pitchFamily="18" charset="0"/>
                <a:cs typeface="Times New Roman" panose="02020603050405020304" pitchFamily="18" charset="0"/>
              </a:rPr>
              <a:t>Jei </a:t>
            </a:r>
            <a:r>
              <a:rPr lang="lt-LT" sz="2000" dirty="0">
                <a:latin typeface="Times New Roman" panose="02020603050405020304" pitchFamily="18" charset="0"/>
                <a:cs typeface="Times New Roman" panose="02020603050405020304" pitchFamily="18" charset="0"/>
              </a:rPr>
              <a:t>&gt;1val. neatgaunamas normalus suvokimas, pykina, vemia, negali atsistoti, karščiuoja.</a:t>
            </a:r>
          </a:p>
          <a:p>
            <a:r>
              <a:rPr lang="lt-LT" sz="2000" dirty="0" smtClean="0">
                <a:latin typeface="Times New Roman" panose="02020603050405020304" pitchFamily="18" charset="0"/>
                <a:cs typeface="Times New Roman" panose="02020603050405020304" pitchFamily="18" charset="0"/>
              </a:rPr>
              <a:t>Jei </a:t>
            </a:r>
            <a:r>
              <a:rPr lang="lt-LT" sz="2000" dirty="0">
                <a:latin typeface="Times New Roman" panose="02020603050405020304" pitchFamily="18" charset="0"/>
                <a:cs typeface="Times New Roman" panose="02020603050405020304" pitchFamily="18" charset="0"/>
              </a:rPr>
              <a:t>priepuolis ištinka po staigaus, stipraus galvos skausmo</a:t>
            </a:r>
            <a:r>
              <a:rPr lang="lt-LT"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2228750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sp>
        <p:nvSpPr>
          <p:cNvPr id="3" name="Content Placeholder 2"/>
          <p:cNvSpPr>
            <a:spLocks noGrp="1"/>
          </p:cNvSpPr>
          <p:nvPr>
            <p:ph idx="1"/>
          </p:nvPr>
        </p:nvSpPr>
        <p:spPr/>
        <p:txBody>
          <a:bodyPr>
            <a:normAutofit/>
          </a:bodyPr>
          <a:lstStyle/>
          <a:p>
            <a:r>
              <a:rPr lang="lt-LT" sz="2000" dirty="0">
                <a:latin typeface="Times New Roman" panose="02020603050405020304" pitchFamily="18" charset="0"/>
                <a:cs typeface="Times New Roman" panose="02020603050405020304" pitchFamily="18" charset="0"/>
              </a:rPr>
              <a:t>Jei po priepuolio galima įtarti insultą, širdies ligas.</a:t>
            </a:r>
          </a:p>
          <a:p>
            <a:r>
              <a:rPr lang="lt-LT" sz="2000" dirty="0" smtClean="0">
                <a:latin typeface="Times New Roman" panose="02020603050405020304" pitchFamily="18" charset="0"/>
                <a:cs typeface="Times New Roman" panose="02020603050405020304" pitchFamily="18" charset="0"/>
              </a:rPr>
              <a:t>Yra </a:t>
            </a:r>
            <a:r>
              <a:rPr lang="lt-LT" sz="2000" dirty="0">
                <a:latin typeface="Times New Roman" panose="02020603050405020304" pitchFamily="18" charset="0"/>
                <a:cs typeface="Times New Roman" panose="02020603050405020304" pitchFamily="18" charset="0"/>
              </a:rPr>
              <a:t>galvos smegenų trauma.</a:t>
            </a:r>
          </a:p>
          <a:p>
            <a:r>
              <a:rPr lang="lt-LT" sz="2000" dirty="0" smtClean="0">
                <a:latin typeface="Times New Roman" panose="02020603050405020304" pitchFamily="18" charset="0"/>
                <a:cs typeface="Times New Roman" panose="02020603050405020304" pitchFamily="18" charset="0"/>
              </a:rPr>
              <a:t>Galima </a:t>
            </a:r>
            <a:r>
              <a:rPr lang="lt-LT" sz="2000" dirty="0">
                <a:latin typeface="Times New Roman" panose="02020603050405020304" pitchFamily="18" charset="0"/>
                <a:cs typeface="Times New Roman" panose="02020603050405020304" pitchFamily="18" charset="0"/>
              </a:rPr>
              <a:t>toksikologinė priežastis, apsinuodijimas dūmais.</a:t>
            </a:r>
          </a:p>
          <a:p>
            <a:r>
              <a:rPr lang="lt-LT" sz="2000" dirty="0" smtClean="0">
                <a:latin typeface="Times New Roman" panose="02020603050405020304" pitchFamily="18" charset="0"/>
                <a:cs typeface="Times New Roman" panose="02020603050405020304" pitchFamily="18" charset="0"/>
              </a:rPr>
              <a:t>Jei </a:t>
            </a:r>
            <a:r>
              <a:rPr lang="lt-LT" sz="2000" dirty="0">
                <a:latin typeface="Times New Roman" panose="02020603050405020304" pitchFamily="18" charset="0"/>
                <a:cs typeface="Times New Roman" panose="02020603050405020304" pitchFamily="18" charset="0"/>
              </a:rPr>
              <a:t>ligonis jaučia labai stiprų skausmą ar atsiranda karščiavimas.</a:t>
            </a:r>
          </a:p>
        </p:txBody>
      </p:sp>
    </p:spTree>
    <p:extLst>
      <p:ext uri="{BB962C8B-B14F-4D97-AF65-F5344CB8AC3E}">
        <p14:creationId xmlns:p14="http://schemas.microsoft.com/office/powerpoint/2010/main" val="389496739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68760"/>
          </a:xfrm>
        </p:spPr>
        <p:txBody>
          <a:bodyPr/>
          <a:lstStyle/>
          <a:p>
            <a:r>
              <a:rPr lang="lt-LT" sz="4400" dirty="0">
                <a:latin typeface="Times New Roman" panose="02020603050405020304" pitchFamily="18" charset="0"/>
                <a:cs typeface="Times New Roman" panose="02020603050405020304" pitchFamily="18" charset="0"/>
              </a:rPr>
              <a:t>Saugi aplinka</a:t>
            </a:r>
          </a:p>
        </p:txBody>
      </p:sp>
      <p:sp>
        <p:nvSpPr>
          <p:cNvPr id="3" name="Content Placeholder 2"/>
          <p:cNvSpPr>
            <a:spLocks noGrp="1"/>
          </p:cNvSpPr>
          <p:nvPr>
            <p:ph idx="1"/>
          </p:nvPr>
        </p:nvSpPr>
        <p:spPr/>
        <p:txBody>
          <a:bodyPr>
            <a:normAutofit/>
          </a:bodyPr>
          <a:lstStyle/>
          <a:p>
            <a:r>
              <a:rPr lang="lt-LT" sz="2000" dirty="0">
                <a:latin typeface="Times New Roman" panose="02020603050405020304" pitchFamily="18" charset="0"/>
                <a:cs typeface="Times New Roman" panose="02020603050405020304" pitchFamily="18" charset="0"/>
              </a:rPr>
              <a:t>Namai: atsargiai stikliniai baldai, smailos detalės, stiklinės interjero detalės.</a:t>
            </a:r>
          </a:p>
          <a:p>
            <a:r>
              <a:rPr lang="lt-LT" sz="2000" dirty="0" smtClean="0">
                <a:latin typeface="Times New Roman" panose="02020603050405020304" pitchFamily="18" charset="0"/>
                <a:cs typeface="Times New Roman" panose="02020603050405020304" pitchFamily="18" charset="0"/>
              </a:rPr>
              <a:t>Miegas</a:t>
            </a:r>
            <a:r>
              <a:rPr lang="lt-LT" sz="2000" dirty="0">
                <a:latin typeface="Times New Roman" panose="02020603050405020304" pitchFamily="18" charset="0"/>
                <a:cs typeface="Times New Roman" panose="02020603050405020304" pitchFamily="18" charset="0"/>
              </a:rPr>
              <a:t>: žema lova, apsauginės minkštos detalės.</a:t>
            </a:r>
          </a:p>
          <a:p>
            <a:r>
              <a:rPr lang="lt-LT" sz="2000" dirty="0" smtClean="0">
                <a:latin typeface="Times New Roman" panose="02020603050405020304" pitchFamily="18" charset="0"/>
                <a:cs typeface="Times New Roman" panose="02020603050405020304" pitchFamily="18" charset="0"/>
              </a:rPr>
              <a:t>Prausimasis</a:t>
            </a:r>
            <a:r>
              <a:rPr lang="lt-LT" sz="2000" dirty="0">
                <a:latin typeface="Times New Roman" panose="02020603050405020304" pitchFamily="18" charset="0"/>
                <a:cs typeface="Times New Roman" panose="02020603050405020304" pitchFamily="18" charset="0"/>
              </a:rPr>
              <a:t>: dušas! Vonios durys atsidaro į išorę. Maudytis, kai kas nors yra namie. Nuskęsti galima labai greitai. Nerakinti vonios, kambarių durų.</a:t>
            </a:r>
          </a:p>
          <a:p>
            <a:r>
              <a:rPr lang="lt-LT" sz="2000" dirty="0" smtClean="0">
                <a:latin typeface="Times New Roman" panose="02020603050405020304" pitchFamily="18" charset="0"/>
                <a:cs typeface="Times New Roman" panose="02020603050405020304" pitchFamily="18" charset="0"/>
              </a:rPr>
              <a:t>Virtuvė</a:t>
            </a:r>
            <a:r>
              <a:rPr lang="lt-LT" sz="2000" dirty="0">
                <a:latin typeface="Times New Roman" panose="02020603050405020304" pitchFamily="18" charset="0"/>
                <a:cs typeface="Times New Roman" panose="02020603050405020304" pitchFamily="18" charset="0"/>
              </a:rPr>
              <a:t>: mikrobangų krosnelė – saugiausia. Elektrinė kaitlentė saugiau nei dujinė.</a:t>
            </a:r>
          </a:p>
          <a:p>
            <a:r>
              <a:rPr lang="lt-LT" sz="2000" dirty="0" smtClean="0">
                <a:latin typeface="Times New Roman" panose="02020603050405020304" pitchFamily="18" charset="0"/>
                <a:cs typeface="Times New Roman" panose="02020603050405020304" pitchFamily="18" charset="0"/>
              </a:rPr>
              <a:t>Vengti </a:t>
            </a:r>
            <a:r>
              <a:rPr lang="lt-LT" sz="2000" dirty="0">
                <a:latin typeface="Times New Roman" panose="02020603050405020304" pitchFamily="18" charset="0"/>
                <a:cs typeface="Times New Roman" panose="02020603050405020304" pitchFamily="18" charset="0"/>
              </a:rPr>
              <a:t>prietaisų su ilgais laidais.</a:t>
            </a:r>
          </a:p>
        </p:txBody>
      </p:sp>
    </p:spTree>
    <p:extLst>
      <p:ext uri="{BB962C8B-B14F-4D97-AF65-F5344CB8AC3E}">
        <p14:creationId xmlns:p14="http://schemas.microsoft.com/office/powerpoint/2010/main" val="242962841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sp>
        <p:nvSpPr>
          <p:cNvPr id="3" name="Content Placeholder 2"/>
          <p:cNvSpPr>
            <a:spLocks noGrp="1"/>
          </p:cNvSpPr>
          <p:nvPr>
            <p:ph idx="1"/>
          </p:nvPr>
        </p:nvSpPr>
        <p:spPr/>
        <p:txBody>
          <a:bodyPr>
            <a:normAutofit/>
          </a:bodyPr>
          <a:lstStyle/>
          <a:p>
            <a:r>
              <a:rPr lang="lt-LT" sz="2000" dirty="0">
                <a:latin typeface="Times New Roman" panose="02020603050405020304" pitchFamily="18" charset="0"/>
                <a:cs typeface="Times New Roman" panose="02020603050405020304" pitchFamily="18" charset="0"/>
              </a:rPr>
              <a:t>Nešti karštą maistą padėkle, uždaruose induose.</a:t>
            </a:r>
          </a:p>
          <a:p>
            <a:r>
              <a:rPr lang="lt-LT" sz="2000" dirty="0" smtClean="0">
                <a:latin typeface="Times New Roman" panose="02020603050405020304" pitchFamily="18" charset="0"/>
                <a:cs typeface="Times New Roman" panose="02020603050405020304" pitchFamily="18" charset="0"/>
              </a:rPr>
              <a:t>Vengti </a:t>
            </a:r>
            <a:r>
              <a:rPr lang="lt-LT" sz="2000" dirty="0">
                <a:latin typeface="Times New Roman" panose="02020603050405020304" pitchFamily="18" charset="0"/>
                <a:cs typeface="Times New Roman" panose="02020603050405020304" pitchFamily="18" charset="0"/>
              </a:rPr>
              <a:t>atviros ugnies. Atsargiai – dujiniai, elektriniai įrenginai.</a:t>
            </a:r>
          </a:p>
          <a:p>
            <a:r>
              <a:rPr lang="lt-LT" sz="2000" dirty="0" smtClean="0">
                <a:latin typeface="Times New Roman" panose="02020603050405020304" pitchFamily="18" charset="0"/>
                <a:cs typeface="Times New Roman" panose="02020603050405020304" pitchFamily="18" charset="0"/>
              </a:rPr>
              <a:t>Jei </a:t>
            </a:r>
            <a:r>
              <a:rPr lang="lt-LT" sz="2000" dirty="0">
                <a:latin typeface="Times New Roman" panose="02020603050405020304" pitchFamily="18" charset="0"/>
                <a:cs typeface="Times New Roman" panose="02020603050405020304" pitchFamily="18" charset="0"/>
              </a:rPr>
              <a:t>dažni priepuoliai, atsargiai eiti judriomis gatvėmis, prie vandens telkinių, aukštų, stačių pakraščių.</a:t>
            </a:r>
          </a:p>
          <a:p>
            <a:r>
              <a:rPr lang="lt-LT" sz="2000" dirty="0" smtClean="0">
                <a:latin typeface="Times New Roman" panose="02020603050405020304" pitchFamily="18" charset="0"/>
                <a:cs typeface="Times New Roman" panose="02020603050405020304" pitchFamily="18" charset="0"/>
              </a:rPr>
              <a:t>Indentifikacijos </a:t>
            </a:r>
            <a:r>
              <a:rPr lang="lt-LT" sz="2000" dirty="0">
                <a:latin typeface="Times New Roman" panose="02020603050405020304" pitchFamily="18" charset="0"/>
                <a:cs typeface="Times New Roman" panose="02020603050405020304" pitchFamily="18" charset="0"/>
              </a:rPr>
              <a:t>kortelė, apyrankės.</a:t>
            </a:r>
          </a:p>
        </p:txBody>
      </p:sp>
    </p:spTree>
    <p:extLst>
      <p:ext uri="{BB962C8B-B14F-4D97-AF65-F5344CB8AC3E}">
        <p14:creationId xmlns:p14="http://schemas.microsoft.com/office/powerpoint/2010/main" val="251494200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sp>
        <p:nvSpPr>
          <p:cNvPr id="3" name="Content Placeholder 2"/>
          <p:cNvSpPr>
            <a:spLocks noGrp="1"/>
          </p:cNvSpPr>
          <p:nvPr>
            <p:ph idx="1"/>
          </p:nvPr>
        </p:nvSpPr>
        <p:spPr>
          <a:xfrm>
            <a:off x="457200" y="404664"/>
            <a:ext cx="8229600" cy="5721499"/>
          </a:xfrm>
        </p:spPr>
        <p:txBody>
          <a:bodyPr>
            <a:normAutofit/>
          </a:bodyPr>
          <a:lstStyle/>
          <a:p>
            <a:pPr marL="0" indent="0">
              <a:buNone/>
            </a:pPr>
            <a:r>
              <a:rPr lang="lt-LT" sz="4800" dirty="0" smtClean="0">
                <a:latin typeface="Times New Roman" panose="02020603050405020304" pitchFamily="18" charset="0"/>
                <a:cs typeface="Times New Roman" panose="02020603050405020304" pitchFamily="18" charset="0"/>
              </a:rPr>
              <a:t>         </a:t>
            </a:r>
            <a:r>
              <a:rPr lang="lt-LT" sz="6600" dirty="0" smtClean="0">
                <a:latin typeface="Times New Roman" panose="02020603050405020304" pitchFamily="18" charset="0"/>
                <a:cs typeface="Times New Roman" panose="02020603050405020304" pitchFamily="18" charset="0"/>
              </a:rPr>
              <a:t>Apsinuodijimai</a:t>
            </a:r>
            <a:endParaRPr lang="lt-LT" sz="6600" dirty="0">
              <a:latin typeface="Times New Roman" panose="02020603050405020304" pitchFamily="18" charset="0"/>
              <a:cs typeface="Times New Roman" panose="02020603050405020304" pitchFamily="18" charset="0"/>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772816"/>
            <a:ext cx="7983041" cy="44848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9109484"/>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sp>
        <p:nvSpPr>
          <p:cNvPr id="3" name="Content Placeholder 2"/>
          <p:cNvSpPr>
            <a:spLocks noGrp="1"/>
          </p:cNvSpPr>
          <p:nvPr>
            <p:ph idx="1"/>
          </p:nvPr>
        </p:nvSpPr>
        <p:spPr/>
        <p:txBody>
          <a:bodyPr>
            <a:normAutofit/>
          </a:bodyPr>
          <a:lstStyle/>
          <a:p>
            <a:pPr algn="just"/>
            <a:r>
              <a:rPr lang="lt-LT" sz="2000" dirty="0">
                <a:latin typeface="Times New Roman" panose="02020603050405020304" pitchFamily="18" charset="0"/>
                <a:cs typeface="Times New Roman" panose="02020603050405020304" pitchFamily="18" charset="0"/>
              </a:rPr>
              <a:t>Apsinuodijimas maistu, alkoholiu, vaistais, cheminėmis ar kitomis medžiagomis – pakankamai dažnas reiškinys, todėl labai svarbu laiku atpažinti pagrindinius simptomus ir suteikti žmogui pirmąją pagalbą apsinuodijus.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2870424"/>
            <a:ext cx="5189984" cy="3225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087032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2060848"/>
          </a:xfrm>
        </p:spPr>
        <p:txBody>
          <a:bodyPr/>
          <a:lstStyle/>
          <a:p>
            <a:pPr>
              <a:lnSpc>
                <a:spcPct val="100000"/>
              </a:lnSpc>
            </a:pPr>
            <a:r>
              <a:rPr lang="lt-LT" sz="3600" dirty="0">
                <a:effectLst/>
                <a:latin typeface="Times New Roman" panose="02020603050405020304" pitchFamily="18" charset="0"/>
                <a:cs typeface="Times New Roman" panose="02020603050405020304" pitchFamily="18" charset="0"/>
              </a:rPr>
              <a:t>DAŽNIAUSI APSINUODIJIMO SIMPTOMAI</a:t>
            </a:r>
            <a:br>
              <a:rPr lang="lt-LT" sz="3600" dirty="0">
                <a:effectLst/>
                <a:latin typeface="Times New Roman" panose="02020603050405020304" pitchFamily="18" charset="0"/>
                <a:cs typeface="Times New Roman" panose="02020603050405020304" pitchFamily="18" charset="0"/>
              </a:rPr>
            </a:br>
            <a:endParaRPr lang="lt-LT" sz="3600" dirty="0">
              <a:effectLst/>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marL="0" indent="0">
              <a:buNone/>
            </a:pPr>
            <a:r>
              <a:rPr lang="lt-LT" sz="2000" dirty="0">
                <a:latin typeface="Times New Roman" panose="02020603050405020304" pitchFamily="18" charset="0"/>
                <a:cs typeface="Times New Roman" panose="02020603050405020304" pitchFamily="18" charset="0"/>
              </a:rPr>
              <a:t> </a:t>
            </a:r>
            <a:r>
              <a:rPr lang="lt-LT" sz="2000" dirty="0" smtClean="0">
                <a:latin typeface="Times New Roman" panose="02020603050405020304" pitchFamily="18" charset="0"/>
                <a:cs typeface="Times New Roman" panose="02020603050405020304" pitchFamily="18" charset="0"/>
              </a:rPr>
              <a:t>                       </a:t>
            </a:r>
            <a:r>
              <a:rPr lang="lt-LT" sz="2000" b="1" dirty="0" smtClean="0">
                <a:latin typeface="Times New Roman" panose="02020603050405020304" pitchFamily="18" charset="0"/>
                <a:cs typeface="Times New Roman" panose="02020603050405020304" pitchFamily="18" charset="0"/>
              </a:rPr>
              <a:t>Tarp </a:t>
            </a:r>
            <a:r>
              <a:rPr lang="lt-LT" sz="2000" b="1" dirty="0">
                <a:latin typeface="Times New Roman" panose="02020603050405020304" pitchFamily="18" charset="0"/>
                <a:cs typeface="Times New Roman" panose="02020603050405020304" pitchFamily="18" charset="0"/>
              </a:rPr>
              <a:t>pagrindinių požymių dažniausiai </a:t>
            </a:r>
            <a:r>
              <a:rPr lang="lt-LT" sz="2000" b="1" dirty="0" smtClean="0">
                <a:latin typeface="Times New Roman" panose="02020603050405020304" pitchFamily="18" charset="0"/>
                <a:cs typeface="Times New Roman" panose="02020603050405020304" pitchFamily="18" charset="0"/>
              </a:rPr>
              <a:t>minimas:</a:t>
            </a:r>
          </a:p>
          <a:p>
            <a:r>
              <a:rPr lang="lt-LT" sz="2000" dirty="0" smtClean="0">
                <a:latin typeface="Times New Roman" panose="02020603050405020304" pitchFamily="18" charset="0"/>
                <a:cs typeface="Times New Roman" panose="02020603050405020304" pitchFamily="18" charset="0"/>
              </a:rPr>
              <a:t> </a:t>
            </a:r>
            <a:r>
              <a:rPr lang="lt-LT" sz="2000" dirty="0">
                <a:latin typeface="Times New Roman" panose="02020603050405020304" pitchFamily="18" charset="0"/>
                <a:cs typeface="Times New Roman" panose="02020603050405020304" pitchFamily="18" charset="0"/>
              </a:rPr>
              <a:t>pykinimas, </a:t>
            </a:r>
            <a:endParaRPr lang="lt-LT" sz="2000" dirty="0" smtClean="0">
              <a:latin typeface="Times New Roman" panose="02020603050405020304" pitchFamily="18" charset="0"/>
              <a:cs typeface="Times New Roman" panose="02020603050405020304" pitchFamily="18" charset="0"/>
            </a:endParaRPr>
          </a:p>
          <a:p>
            <a:r>
              <a:rPr lang="lt-LT" sz="2000" dirty="0" smtClean="0">
                <a:latin typeface="Times New Roman" panose="02020603050405020304" pitchFamily="18" charset="0"/>
                <a:cs typeface="Times New Roman" panose="02020603050405020304" pitchFamily="18" charset="0"/>
              </a:rPr>
              <a:t>vėmimas</a:t>
            </a:r>
            <a:r>
              <a:rPr lang="lt-LT" sz="2000" dirty="0">
                <a:latin typeface="Times New Roman" panose="02020603050405020304" pitchFamily="18" charset="0"/>
                <a:cs typeface="Times New Roman" panose="02020603050405020304" pitchFamily="18" charset="0"/>
              </a:rPr>
              <a:t>, </a:t>
            </a:r>
            <a:endParaRPr lang="lt-LT" sz="2000" dirty="0" smtClean="0">
              <a:latin typeface="Times New Roman" panose="02020603050405020304" pitchFamily="18" charset="0"/>
              <a:cs typeface="Times New Roman" panose="02020603050405020304" pitchFamily="18" charset="0"/>
            </a:endParaRPr>
          </a:p>
          <a:p>
            <a:r>
              <a:rPr lang="lt-LT" sz="2000" dirty="0" smtClean="0">
                <a:latin typeface="Times New Roman" panose="02020603050405020304" pitchFamily="18" charset="0"/>
                <a:cs typeface="Times New Roman" panose="02020603050405020304" pitchFamily="18" charset="0"/>
              </a:rPr>
              <a:t>viduriavimas</a:t>
            </a:r>
            <a:r>
              <a:rPr lang="lt-LT" sz="2000" dirty="0">
                <a:latin typeface="Times New Roman" panose="02020603050405020304" pitchFamily="18" charset="0"/>
                <a:cs typeface="Times New Roman" panose="02020603050405020304" pitchFamily="18" charset="0"/>
              </a:rPr>
              <a:t>, </a:t>
            </a:r>
            <a:endParaRPr lang="lt-LT" sz="2000" dirty="0" smtClean="0">
              <a:latin typeface="Times New Roman" panose="02020603050405020304" pitchFamily="18" charset="0"/>
              <a:cs typeface="Times New Roman" panose="02020603050405020304" pitchFamily="18" charset="0"/>
            </a:endParaRPr>
          </a:p>
          <a:p>
            <a:r>
              <a:rPr lang="lt-LT" sz="2000" dirty="0" smtClean="0">
                <a:latin typeface="Times New Roman" panose="02020603050405020304" pitchFamily="18" charset="0"/>
                <a:cs typeface="Times New Roman" panose="02020603050405020304" pitchFamily="18" charset="0"/>
              </a:rPr>
              <a:t>apetito </a:t>
            </a:r>
            <a:r>
              <a:rPr lang="lt-LT" sz="2000" dirty="0">
                <a:latin typeface="Times New Roman" panose="02020603050405020304" pitchFamily="18" charset="0"/>
                <a:cs typeface="Times New Roman" panose="02020603050405020304" pitchFamily="18" charset="0"/>
              </a:rPr>
              <a:t>stoka, </a:t>
            </a:r>
            <a:endParaRPr lang="lt-LT" sz="2000" dirty="0" smtClean="0">
              <a:latin typeface="Times New Roman" panose="02020603050405020304" pitchFamily="18" charset="0"/>
              <a:cs typeface="Times New Roman" panose="02020603050405020304" pitchFamily="18" charset="0"/>
            </a:endParaRPr>
          </a:p>
          <a:p>
            <a:r>
              <a:rPr lang="lt-LT" sz="2000" dirty="0" smtClean="0">
                <a:latin typeface="Times New Roman" panose="02020603050405020304" pitchFamily="18" charset="0"/>
                <a:cs typeface="Times New Roman" panose="02020603050405020304" pitchFamily="18" charset="0"/>
              </a:rPr>
              <a:t>galvos </a:t>
            </a:r>
            <a:r>
              <a:rPr lang="lt-LT" sz="2000" dirty="0">
                <a:latin typeface="Times New Roman" panose="02020603050405020304" pitchFamily="18" charset="0"/>
                <a:cs typeface="Times New Roman" panose="02020603050405020304" pitchFamily="18" charset="0"/>
              </a:rPr>
              <a:t>bei pilvo skausmas ir padidėjusi kūno temperatūra</a:t>
            </a:r>
            <a:r>
              <a:rPr lang="lt-LT" sz="2000" dirty="0" smtClean="0">
                <a:latin typeface="Times New Roman" panose="02020603050405020304" pitchFamily="18" charset="0"/>
                <a:cs typeface="Times New Roman" panose="02020603050405020304" pitchFamily="18" charset="0"/>
              </a:rPr>
              <a:t>,</a:t>
            </a:r>
          </a:p>
          <a:p>
            <a:pPr marL="0" indent="0">
              <a:buNone/>
            </a:pPr>
            <a:r>
              <a:rPr lang="lt-LT" sz="2000" b="1" dirty="0" smtClean="0">
                <a:latin typeface="Times New Roman" panose="02020603050405020304" pitchFamily="18" charset="0"/>
                <a:cs typeface="Times New Roman" panose="02020603050405020304" pitchFamily="18" charset="0"/>
              </a:rPr>
              <a:t>Tačiau priklausomai nuo apsinuodijimo tipo, jie gali šiek tiek skirtis.</a:t>
            </a:r>
          </a:p>
          <a:p>
            <a:r>
              <a:rPr lang="lt-LT" sz="2000" dirty="0">
                <a:latin typeface="Times New Roman" panose="02020603050405020304" pitchFamily="18" charset="0"/>
                <a:cs typeface="Times New Roman" panose="02020603050405020304" pitchFamily="18" charset="0"/>
              </a:rPr>
              <a:t>a</a:t>
            </a:r>
            <a:r>
              <a:rPr lang="lt-LT" sz="2000" dirty="0" smtClean="0">
                <a:latin typeface="Times New Roman" panose="02020603050405020304" pitchFamily="18" charset="0"/>
                <a:cs typeface="Times New Roman" panose="02020603050405020304" pitchFamily="18" charset="0"/>
              </a:rPr>
              <a:t>psinuodijus alkoholiu, galimi traukuliai, regos sutrikimai ar netgi sąmonės netekimas, </a:t>
            </a:r>
          </a:p>
          <a:p>
            <a:r>
              <a:rPr lang="lt-LT" sz="2000" dirty="0" smtClean="0">
                <a:latin typeface="Times New Roman" panose="02020603050405020304" pitchFamily="18" charset="0"/>
                <a:cs typeface="Times New Roman" panose="02020603050405020304" pitchFamily="18" charset="0"/>
              </a:rPr>
              <a:t>tuo tarpu narkotinių medžiagų poveikis pasireiškia ryškiais elgesio pokyčiais. </a:t>
            </a:r>
            <a:endParaRPr lang="lt-LT"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693202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lt-LT" sz="3600" dirty="0">
                <a:latin typeface="Times New Roman" panose="02020603050405020304" pitchFamily="18" charset="0"/>
                <a:cs typeface="Times New Roman" panose="02020603050405020304" pitchFamily="18" charset="0"/>
              </a:rPr>
              <a:t>PIRMOJI PAGALBA APSINUODIJUS MAISTU AR ALKOHOLIU</a:t>
            </a:r>
          </a:p>
        </p:txBody>
      </p:sp>
      <p:sp>
        <p:nvSpPr>
          <p:cNvPr id="3" name="Content Placeholder 2"/>
          <p:cNvSpPr>
            <a:spLocks noGrp="1"/>
          </p:cNvSpPr>
          <p:nvPr>
            <p:ph idx="1"/>
          </p:nvPr>
        </p:nvSpPr>
        <p:spPr/>
        <p:txBody>
          <a:bodyPr>
            <a:normAutofit/>
          </a:bodyPr>
          <a:lstStyle/>
          <a:p>
            <a:r>
              <a:rPr lang="lt-LT" sz="2000" dirty="0">
                <a:latin typeface="Times New Roman" panose="02020603050405020304" pitchFamily="18" charset="0"/>
                <a:cs typeface="Times New Roman" panose="02020603050405020304" pitchFamily="18" charset="0"/>
              </a:rPr>
              <a:t>Dažniausiai apsinuodijama grybais, žuvimi, pasenusiais produktais ar pernelyg dideliu svaigiųjų gėrimų kiekiu, tačiau pasitaiko ir kitų atvejų. Tuomet turėtų būti suteikiama tokia pirmoji pagalba apsinuodijus</a:t>
            </a:r>
            <a:r>
              <a:rPr lang="lt-LT" sz="2000" dirty="0" smtClean="0">
                <a:latin typeface="Times New Roman" panose="02020603050405020304" pitchFamily="18" charset="0"/>
                <a:cs typeface="Times New Roman" panose="02020603050405020304" pitchFamily="18" charset="0"/>
              </a:rPr>
              <a:t>:</a:t>
            </a:r>
          </a:p>
          <a:p>
            <a:r>
              <a:rPr lang="lt-LT" sz="2000" dirty="0">
                <a:latin typeface="Times New Roman" panose="02020603050405020304" pitchFamily="18" charset="0"/>
                <a:cs typeface="Times New Roman" panose="02020603050405020304" pitchFamily="18" charset="0"/>
              </a:rPr>
              <a:t>Pastebėję pirmuosius apsinuodijimo simptomus, kuo greičiau kvieskite greitąją pagalbą.</a:t>
            </a:r>
          </a:p>
          <a:p>
            <a:r>
              <a:rPr lang="lt-LT" sz="2000" dirty="0">
                <a:latin typeface="Times New Roman" panose="02020603050405020304" pitchFamily="18" charset="0"/>
                <a:cs typeface="Times New Roman" panose="02020603050405020304" pitchFamily="18" charset="0"/>
              </a:rPr>
              <a:t>Tuomet pasistenkite išplauti skrandį, kitaip tariant – sukelkite vėmimą. Tam ypač tinka šiltas vandens, sodos ir druskos mišinys. Atkreipkite dėmesį, kad plauti skrandžio negalima tais atvejais, kai ligonį ištinka širdies priepuolis, infarktas ar jis nėra sąmoningas, pastebimi traukuliai. Vėmimo nereikia sukelti ir pusės metų neturintiems kūdikiams ar už kelių mėnesių gimdysiančioms moterims.</a:t>
            </a:r>
          </a:p>
          <a:p>
            <a:r>
              <a:rPr lang="lt-LT" sz="2000" dirty="0">
                <a:latin typeface="Times New Roman" panose="02020603050405020304" pitchFamily="18" charset="0"/>
                <a:cs typeface="Times New Roman" panose="02020603050405020304" pitchFamily="18" charset="0"/>
              </a:rPr>
              <a:t>Pastebėjus, kad asmuo yra nesąmoningas ar itin mieguistas, reikėtų jį paguldyti ant šono, o jei jis vemia – žiūrėti, jog neužspringtų.</a:t>
            </a:r>
          </a:p>
        </p:txBody>
      </p:sp>
    </p:spTree>
    <p:extLst>
      <p:ext uri="{BB962C8B-B14F-4D97-AF65-F5344CB8AC3E}">
        <p14:creationId xmlns:p14="http://schemas.microsoft.com/office/powerpoint/2010/main" val="6794768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552" y="1052736"/>
            <a:ext cx="8185633"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1407312"/>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sp>
        <p:nvSpPr>
          <p:cNvPr id="3" name="Content Placeholder 2"/>
          <p:cNvSpPr>
            <a:spLocks noGrp="1"/>
          </p:cNvSpPr>
          <p:nvPr>
            <p:ph idx="1"/>
          </p:nvPr>
        </p:nvSpPr>
        <p:spPr/>
        <p:txBody>
          <a:bodyPr>
            <a:normAutofit/>
          </a:bodyPr>
          <a:lstStyle/>
          <a:p>
            <a:pPr algn="just"/>
            <a:r>
              <a:rPr lang="lt-LT" sz="2000" dirty="0">
                <a:latin typeface="Times New Roman" panose="02020603050405020304" pitchFamily="18" charset="0"/>
                <a:cs typeface="Times New Roman" panose="02020603050405020304" pitchFamily="18" charset="0"/>
              </a:rPr>
              <a:t>Apsinuodijus maistu, rekomenduojama duoti vaistų, kurie laisvina vidurius.</a:t>
            </a:r>
          </a:p>
          <a:p>
            <a:pPr algn="just"/>
            <a:r>
              <a:rPr lang="lt-LT" sz="2000" dirty="0">
                <a:latin typeface="Times New Roman" panose="02020603050405020304" pitchFamily="18" charset="0"/>
                <a:cs typeface="Times New Roman" panose="02020603050405020304" pitchFamily="18" charset="0"/>
              </a:rPr>
              <a:t>Pasistenkite užtikrinti, kad ligonis gautų pakankamai skysčių – vandens, karštos arbatos ir kitų panašių gėrimų.</a:t>
            </a:r>
          </a:p>
          <a:p>
            <a:pPr algn="just"/>
            <a:r>
              <a:rPr lang="lt-LT" sz="2000" dirty="0">
                <a:latin typeface="Times New Roman" panose="02020603050405020304" pitchFamily="18" charset="0"/>
                <a:cs typeface="Times New Roman" panose="02020603050405020304" pitchFamily="18" charset="0"/>
              </a:rPr>
              <a:t>Šiltai jį apklostykite, jei reikia, ant galvos uždėkite šaltą kompresą.</a:t>
            </a:r>
          </a:p>
        </p:txBody>
      </p:sp>
    </p:spTree>
    <p:extLst>
      <p:ext uri="{BB962C8B-B14F-4D97-AF65-F5344CB8AC3E}">
        <p14:creationId xmlns:p14="http://schemas.microsoft.com/office/powerpoint/2010/main" val="363020823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sz="4000" dirty="0">
                <a:latin typeface="Times New Roman" panose="02020603050405020304" pitchFamily="18" charset="0"/>
                <a:cs typeface="Times New Roman" panose="02020603050405020304" pitchFamily="18" charset="0"/>
              </a:rPr>
              <a:t>PIRMOJI PAGALBA APSINUODIJUS VAISTAIS</a:t>
            </a:r>
          </a:p>
        </p:txBody>
      </p:sp>
      <p:sp>
        <p:nvSpPr>
          <p:cNvPr id="3" name="Content Placeholder 2"/>
          <p:cNvSpPr>
            <a:spLocks noGrp="1"/>
          </p:cNvSpPr>
          <p:nvPr>
            <p:ph idx="1"/>
          </p:nvPr>
        </p:nvSpPr>
        <p:spPr/>
        <p:txBody>
          <a:bodyPr>
            <a:normAutofit/>
          </a:bodyPr>
          <a:lstStyle/>
          <a:p>
            <a:pPr algn="just"/>
            <a:r>
              <a:rPr lang="lt-LT" sz="2000" dirty="0">
                <a:latin typeface="Times New Roman" panose="02020603050405020304" pitchFamily="18" charset="0"/>
                <a:cs typeface="Times New Roman" panose="02020603050405020304" pitchFamily="18" charset="0"/>
              </a:rPr>
              <a:t>Šį apsinuodijimą lengviausia atpažinti, jei šalia žmogaus pastebite tuščių vaistų pakuočių ar žinote, jog jis vartoja tam tikrus medikamentus. Požymiai gali skirtis priklausomai nuo tam tikro preparato, tačiau bet kuriuo atveju Jums reikėtų atlikti šiuos veiksmus:</a:t>
            </a:r>
          </a:p>
          <a:p>
            <a:pPr algn="just"/>
            <a:endParaRPr lang="lt-LT" sz="2000" dirty="0">
              <a:latin typeface="Times New Roman" panose="02020603050405020304" pitchFamily="18" charset="0"/>
              <a:cs typeface="Times New Roman" panose="02020603050405020304" pitchFamily="18" charset="0"/>
            </a:endParaRPr>
          </a:p>
          <a:p>
            <a:pPr algn="just"/>
            <a:r>
              <a:rPr lang="lt-LT" sz="2000" dirty="0">
                <a:latin typeface="Times New Roman" panose="02020603050405020304" pitchFamily="18" charset="0"/>
                <a:cs typeface="Times New Roman" panose="02020603050405020304" pitchFamily="18" charset="0"/>
              </a:rPr>
              <a:t>Iškvieskite greitąją pagalbą ir suteikite specialistams kaip įmanoma daugiau informacijos apie paciento būklę ir galimai vartotus vaistus.</a:t>
            </a:r>
          </a:p>
          <a:p>
            <a:pPr algn="just"/>
            <a:r>
              <a:rPr lang="lt-LT" sz="2000" dirty="0">
                <a:latin typeface="Times New Roman" panose="02020603050405020304" pitchFamily="18" charset="0"/>
                <a:cs typeface="Times New Roman" panose="02020603050405020304" pitchFamily="18" charset="0"/>
              </a:rPr>
              <a:t>Tais atvejais, kai žmogus yra sąmoningas, reikėtų jo pasiteirauti apie vartotus medikamentus ir jų kiekį, o jei radote jį be sąmonės, kuo skubiau teks pradėti pirminį gaivinimą.</a:t>
            </a:r>
          </a:p>
          <a:p>
            <a:pPr algn="just"/>
            <a:r>
              <a:rPr lang="lt-LT" sz="2000" dirty="0">
                <a:latin typeface="Times New Roman" panose="02020603050405020304" pitchFamily="18" charset="0"/>
                <a:cs typeface="Times New Roman" panose="02020603050405020304" pitchFamily="18" charset="0"/>
              </a:rPr>
              <a:t>Vėmimą sukelkite tik tuomet, jei taip rekomendavo specialistas.</a:t>
            </a:r>
          </a:p>
          <a:p>
            <a:pPr algn="just"/>
            <a:r>
              <a:rPr lang="lt-LT" sz="2000" dirty="0">
                <a:latin typeface="Times New Roman" panose="02020603050405020304" pitchFamily="18" charset="0"/>
                <a:cs typeface="Times New Roman" panose="02020603050405020304" pitchFamily="18" charset="0"/>
              </a:rPr>
              <a:t>Nepalikite ligonio vieno ir iki medikų atvykimo atidžiai stebėkite jo būklę.</a:t>
            </a:r>
          </a:p>
        </p:txBody>
      </p:sp>
    </p:spTree>
    <p:extLst>
      <p:ext uri="{BB962C8B-B14F-4D97-AF65-F5344CB8AC3E}">
        <p14:creationId xmlns:p14="http://schemas.microsoft.com/office/powerpoint/2010/main" val="8551778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sz="3600" dirty="0">
                <a:latin typeface="Times New Roman" panose="02020603050405020304" pitchFamily="18" charset="0"/>
                <a:cs typeface="Times New Roman" panose="02020603050405020304" pitchFamily="18" charset="0"/>
              </a:rPr>
              <a:t>PIRMOJI PAGALBA APSINUODIJUS NARKOTINĖMIS MEDŽIAGOMIS</a:t>
            </a:r>
          </a:p>
        </p:txBody>
      </p:sp>
      <p:sp>
        <p:nvSpPr>
          <p:cNvPr id="3" name="Content Placeholder 2"/>
          <p:cNvSpPr>
            <a:spLocks noGrp="1"/>
          </p:cNvSpPr>
          <p:nvPr>
            <p:ph idx="1"/>
          </p:nvPr>
        </p:nvSpPr>
        <p:spPr/>
        <p:txBody>
          <a:bodyPr>
            <a:normAutofit/>
          </a:bodyPr>
          <a:lstStyle/>
          <a:p>
            <a:pPr algn="just"/>
            <a:r>
              <a:rPr lang="lt-LT" sz="2000" dirty="0">
                <a:latin typeface="Times New Roman" panose="02020603050405020304" pitchFamily="18" charset="0"/>
                <a:cs typeface="Times New Roman" panose="02020603050405020304" pitchFamily="18" charset="0"/>
              </a:rPr>
              <a:t>Apsinuodijus šiomis medžiagomis svarbu kuo greičiau iškviesti greitąją pagalbą.</a:t>
            </a:r>
          </a:p>
          <a:p>
            <a:pPr algn="just"/>
            <a:r>
              <a:rPr lang="lt-LT" sz="2000" dirty="0">
                <a:latin typeface="Times New Roman" panose="02020603050405020304" pitchFamily="18" charset="0"/>
                <a:cs typeface="Times New Roman" panose="02020603050405020304" pitchFamily="18" charset="0"/>
              </a:rPr>
              <a:t>Sąmonę praradusiems asmenims reikia atlikti gaivinimą, o jei žmogus sąmoningas, pasistenkite išsiaiškinti, kokias medžiagas jam teko vartoti. Aptikę šių medžiagų namuose, būtinai jas surinkite.</a:t>
            </a:r>
          </a:p>
          <a:p>
            <a:pPr algn="just"/>
            <a:r>
              <a:rPr lang="lt-LT" sz="2000" dirty="0">
                <a:latin typeface="Times New Roman" panose="02020603050405020304" pitchFamily="18" charset="0"/>
                <a:cs typeface="Times New Roman" panose="02020603050405020304" pitchFamily="18" charset="0"/>
              </a:rPr>
              <a:t>Atidžiai stebėkite ligonio būklę ir nepalikite jo be priežiūros.</a:t>
            </a:r>
          </a:p>
        </p:txBody>
      </p:sp>
    </p:spTree>
    <p:extLst>
      <p:ext uri="{BB962C8B-B14F-4D97-AF65-F5344CB8AC3E}">
        <p14:creationId xmlns:p14="http://schemas.microsoft.com/office/powerpoint/2010/main" val="152249897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68760"/>
          </a:xfrm>
        </p:spPr>
        <p:txBody>
          <a:bodyPr/>
          <a:lstStyle/>
          <a:p>
            <a:r>
              <a:rPr lang="lt-LT" sz="4000" dirty="0">
                <a:effectLst/>
                <a:latin typeface="Times New Roman" panose="02020603050405020304" pitchFamily="18" charset="0"/>
                <a:cs typeface="Times New Roman" panose="02020603050405020304" pitchFamily="18" charset="0"/>
              </a:rPr>
              <a:t>Apsinuodijimas smalkėmis</a:t>
            </a:r>
          </a:p>
        </p:txBody>
      </p:sp>
      <p:sp>
        <p:nvSpPr>
          <p:cNvPr id="3" name="Content Placeholder 2"/>
          <p:cNvSpPr>
            <a:spLocks noGrp="1"/>
          </p:cNvSpPr>
          <p:nvPr>
            <p:ph idx="1"/>
          </p:nvPr>
        </p:nvSpPr>
        <p:spPr/>
        <p:txBody>
          <a:bodyPr/>
          <a:lstStyle/>
          <a:p>
            <a:pPr marL="0" indent="0">
              <a:buNone/>
            </a:pPr>
            <a:r>
              <a:rPr lang="lt-LT" dirty="0" smtClean="0">
                <a:latin typeface="Times New Roman" panose="02020603050405020304" pitchFamily="18" charset="0"/>
                <a:cs typeface="Times New Roman" panose="02020603050405020304" pitchFamily="18" charset="0"/>
              </a:rPr>
              <a:t>                          </a:t>
            </a:r>
            <a:r>
              <a:rPr lang="lt-LT" b="1" dirty="0" smtClean="0">
                <a:latin typeface="Times New Roman" panose="02020603050405020304" pitchFamily="18" charset="0"/>
                <a:cs typeface="Times New Roman" panose="02020603050405020304" pitchFamily="18" charset="0"/>
              </a:rPr>
              <a:t>Ligos </a:t>
            </a:r>
            <a:r>
              <a:rPr lang="lt-LT" b="1" dirty="0">
                <a:latin typeface="Times New Roman" panose="02020603050405020304" pitchFamily="18" charset="0"/>
                <a:cs typeface="Times New Roman" panose="02020603050405020304" pitchFamily="18" charset="0"/>
              </a:rPr>
              <a:t>simptomai ir </a:t>
            </a:r>
            <a:r>
              <a:rPr lang="lt-LT" b="1" dirty="0" smtClean="0">
                <a:latin typeface="Times New Roman" panose="02020603050405020304" pitchFamily="18" charset="0"/>
                <a:cs typeface="Times New Roman" panose="02020603050405020304" pitchFamily="18" charset="0"/>
              </a:rPr>
              <a:t>požymiai</a:t>
            </a:r>
          </a:p>
          <a:p>
            <a:pPr marL="0" indent="0">
              <a:buNone/>
            </a:pPr>
            <a:r>
              <a:rPr lang="lt-LT" sz="2000" dirty="0">
                <a:latin typeface="Times New Roman" panose="02020603050405020304" pitchFamily="18" charset="0"/>
                <a:cs typeface="Times New Roman" panose="02020603050405020304" pitchFamily="18" charset="0"/>
              </a:rPr>
              <a:t>Pagrindinė nuodingai veikianti smalkių dalis yra anglies monoksidas. Smalkės į organizmą patenka pro kvėpavimo takus su variklių išmetamomis dujomis, gaisrų metu dūmais arba kitais būdais</a:t>
            </a:r>
            <a:r>
              <a:rPr lang="lt-LT" sz="2000" dirty="0" smtClean="0">
                <a:latin typeface="Times New Roman" panose="02020603050405020304" pitchFamily="18" charset="0"/>
                <a:cs typeface="Times New Roman" panose="02020603050405020304" pitchFamily="18" charset="0"/>
              </a:rPr>
              <a:t>.</a:t>
            </a:r>
          </a:p>
          <a:p>
            <a:pPr marL="0" indent="0">
              <a:buNone/>
            </a:pPr>
            <a:r>
              <a:rPr lang="lt-LT" sz="2000" dirty="0" smtClean="0">
                <a:solidFill>
                  <a:srgbClr val="FF0000"/>
                </a:solidFill>
                <a:latin typeface="Times New Roman" panose="02020603050405020304" pitchFamily="18" charset="0"/>
                <a:cs typeface="Times New Roman" panose="02020603050405020304" pitchFamily="18" charset="0"/>
              </a:rPr>
              <a:t>                           Jautriausios </a:t>
            </a:r>
            <a:r>
              <a:rPr lang="lt-LT" sz="2000" dirty="0">
                <a:solidFill>
                  <a:srgbClr val="FF0000"/>
                </a:solidFill>
                <a:latin typeface="Times New Roman" panose="02020603050405020304" pitchFamily="18" charset="0"/>
                <a:cs typeface="Times New Roman" panose="02020603050405020304" pitchFamily="18" charset="0"/>
              </a:rPr>
              <a:t>deguonies stokai yra smegenys</a:t>
            </a:r>
            <a:r>
              <a:rPr lang="lt-LT" sz="2000" dirty="0" smtClean="0">
                <a:solidFill>
                  <a:srgbClr val="FF0000"/>
                </a:solidFill>
                <a:latin typeface="Times New Roman" panose="02020603050405020304" pitchFamily="18" charset="0"/>
                <a:cs typeface="Times New Roman" panose="02020603050405020304" pitchFamily="18" charset="0"/>
              </a:rPr>
              <a:t>.</a:t>
            </a:r>
          </a:p>
          <a:p>
            <a:pPr marL="0" indent="0">
              <a:buNone/>
            </a:pPr>
            <a:endParaRPr lang="lt-LT" sz="2000" dirty="0" smtClean="0">
              <a:solidFill>
                <a:srgbClr val="FF0000"/>
              </a:solidFill>
              <a:latin typeface="Times New Roman" panose="02020603050405020304" pitchFamily="18" charset="0"/>
              <a:cs typeface="Times New Roman" panose="02020603050405020304" pitchFamily="18" charset="0"/>
            </a:endParaRPr>
          </a:p>
          <a:p>
            <a:pPr marL="0" indent="0">
              <a:buNone/>
            </a:pPr>
            <a:endParaRPr lang="lt-LT"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204884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lt-LT" sz="4400" dirty="0">
                <a:effectLst/>
                <a:latin typeface="Times New Roman" panose="02020603050405020304" pitchFamily="18" charset="0"/>
                <a:cs typeface="Times New Roman" panose="02020603050405020304" pitchFamily="18" charset="0"/>
              </a:rPr>
              <a:t>Apsinuodijimo simptomai pagal sunkumo laipsnį</a:t>
            </a:r>
          </a:p>
        </p:txBody>
      </p:sp>
      <p:sp>
        <p:nvSpPr>
          <p:cNvPr id="3" name="Content Placeholder 2"/>
          <p:cNvSpPr>
            <a:spLocks noGrp="1"/>
          </p:cNvSpPr>
          <p:nvPr>
            <p:ph idx="1"/>
          </p:nvPr>
        </p:nvSpPr>
        <p:spPr/>
        <p:txBody>
          <a:bodyPr>
            <a:normAutofit/>
          </a:bodyPr>
          <a:lstStyle/>
          <a:p>
            <a:r>
              <a:rPr lang="lt-LT" sz="2000" b="1" dirty="0">
                <a:solidFill>
                  <a:srgbClr val="FF0000"/>
                </a:solidFill>
                <a:latin typeface="Times New Roman" panose="02020603050405020304" pitchFamily="18" charset="0"/>
                <a:cs typeface="Times New Roman" panose="02020603050405020304" pitchFamily="18" charset="0"/>
              </a:rPr>
              <a:t>Lengvas</a:t>
            </a:r>
            <a:r>
              <a:rPr lang="lt-LT" sz="2000" dirty="0">
                <a:latin typeface="Times New Roman" panose="02020603050405020304" pitchFamily="18" charset="0"/>
                <a:cs typeface="Times New Roman" panose="02020603050405020304" pitchFamily="18" charset="0"/>
              </a:rPr>
              <a:t>, kai COHb (karboksihemoglobino) koncentracija kraujyje yra 10-30 %:</a:t>
            </a:r>
          </a:p>
          <a:p>
            <a:r>
              <a:rPr lang="lt-LT" sz="2000" dirty="0">
                <a:latin typeface="Times New Roman" panose="02020603050405020304" pitchFamily="18" charset="0"/>
                <a:cs typeface="Times New Roman" panose="02020603050405020304" pitchFamily="18" charset="0"/>
              </a:rPr>
              <a:t>vargina galvos skausmas</a:t>
            </a:r>
            <a:r>
              <a:rPr lang="lt-LT" sz="2000" dirty="0" smtClean="0">
                <a:latin typeface="Times New Roman" panose="02020603050405020304" pitchFamily="18" charset="0"/>
                <a:cs typeface="Times New Roman" panose="02020603050405020304" pitchFamily="18" charset="0"/>
              </a:rPr>
              <a:t>,</a:t>
            </a:r>
          </a:p>
          <a:p>
            <a:r>
              <a:rPr lang="lt-LT" sz="2000" dirty="0" smtClean="0">
                <a:latin typeface="Times New Roman" panose="02020603050405020304" pitchFamily="18" charset="0"/>
                <a:cs typeface="Times New Roman" panose="02020603050405020304" pitchFamily="18" charset="0"/>
              </a:rPr>
              <a:t>svaigimas</a:t>
            </a:r>
            <a:r>
              <a:rPr lang="lt-LT" sz="2000" dirty="0">
                <a:latin typeface="Times New Roman" panose="02020603050405020304" pitchFamily="18" charset="0"/>
                <a:cs typeface="Times New Roman" panose="02020603050405020304" pitchFamily="18" charset="0"/>
              </a:rPr>
              <a:t>, </a:t>
            </a:r>
            <a:endParaRPr lang="lt-LT" sz="2000" dirty="0" smtClean="0">
              <a:latin typeface="Times New Roman" panose="02020603050405020304" pitchFamily="18" charset="0"/>
              <a:cs typeface="Times New Roman" panose="02020603050405020304" pitchFamily="18" charset="0"/>
            </a:endParaRPr>
          </a:p>
          <a:p>
            <a:r>
              <a:rPr lang="lt-LT" sz="2000" dirty="0" smtClean="0">
                <a:latin typeface="Times New Roman" panose="02020603050405020304" pitchFamily="18" charset="0"/>
                <a:cs typeface="Times New Roman" panose="02020603050405020304" pitchFamily="18" charset="0"/>
              </a:rPr>
              <a:t>veržimo </a:t>
            </a:r>
            <a:r>
              <a:rPr lang="lt-LT" sz="2000" dirty="0">
                <a:latin typeface="Times New Roman" panose="02020603050405020304" pitchFamily="18" charset="0"/>
                <a:cs typeface="Times New Roman" panose="02020603050405020304" pitchFamily="18" charset="0"/>
              </a:rPr>
              <a:t>pojūtis, </a:t>
            </a:r>
            <a:endParaRPr lang="lt-LT" sz="2000" dirty="0" smtClean="0">
              <a:latin typeface="Times New Roman" panose="02020603050405020304" pitchFamily="18" charset="0"/>
              <a:cs typeface="Times New Roman" panose="02020603050405020304" pitchFamily="18" charset="0"/>
            </a:endParaRPr>
          </a:p>
          <a:p>
            <a:r>
              <a:rPr lang="lt-LT" sz="2000" dirty="0" smtClean="0">
                <a:latin typeface="Times New Roman" panose="02020603050405020304" pitchFamily="18" charset="0"/>
                <a:cs typeface="Times New Roman" panose="02020603050405020304" pitchFamily="18" charset="0"/>
              </a:rPr>
              <a:t>pulsavimas </a:t>
            </a:r>
            <a:r>
              <a:rPr lang="lt-LT" sz="2000" dirty="0">
                <a:latin typeface="Times New Roman" panose="02020603050405020304" pitchFamily="18" charset="0"/>
                <a:cs typeface="Times New Roman" panose="02020603050405020304" pitchFamily="18" charset="0"/>
              </a:rPr>
              <a:t>smilkiniuose, </a:t>
            </a:r>
            <a:endParaRPr lang="lt-LT" sz="2000" dirty="0" smtClean="0">
              <a:latin typeface="Times New Roman" panose="02020603050405020304" pitchFamily="18" charset="0"/>
              <a:cs typeface="Times New Roman" panose="02020603050405020304" pitchFamily="18" charset="0"/>
            </a:endParaRPr>
          </a:p>
          <a:p>
            <a:r>
              <a:rPr lang="lt-LT" sz="2000" dirty="0" smtClean="0">
                <a:latin typeface="Times New Roman" panose="02020603050405020304" pitchFamily="18" charset="0"/>
                <a:cs typeface="Times New Roman" panose="02020603050405020304" pitchFamily="18" charset="0"/>
              </a:rPr>
              <a:t>ūžimas </a:t>
            </a:r>
            <a:r>
              <a:rPr lang="lt-LT" sz="2000" dirty="0">
                <a:latin typeface="Times New Roman" panose="02020603050405020304" pitchFamily="18" charset="0"/>
                <a:cs typeface="Times New Roman" panose="02020603050405020304" pitchFamily="18" charset="0"/>
              </a:rPr>
              <a:t>ausyse, </a:t>
            </a:r>
            <a:endParaRPr lang="lt-LT" sz="2000" dirty="0" smtClean="0">
              <a:latin typeface="Times New Roman" panose="02020603050405020304" pitchFamily="18" charset="0"/>
              <a:cs typeface="Times New Roman" panose="02020603050405020304" pitchFamily="18" charset="0"/>
            </a:endParaRPr>
          </a:p>
          <a:p>
            <a:r>
              <a:rPr lang="lt-LT" sz="2000" dirty="0" smtClean="0">
                <a:latin typeface="Times New Roman" panose="02020603050405020304" pitchFamily="18" charset="0"/>
                <a:cs typeface="Times New Roman" panose="02020603050405020304" pitchFamily="18" charset="0"/>
              </a:rPr>
              <a:t>sąmonė </a:t>
            </a:r>
            <a:r>
              <a:rPr lang="lt-LT" sz="2000" dirty="0">
                <a:latin typeface="Times New Roman" panose="02020603050405020304" pitchFamily="18" charset="0"/>
                <a:cs typeface="Times New Roman" panose="02020603050405020304" pitchFamily="18" charset="0"/>
              </a:rPr>
              <a:t>išlikusi, žmogus gali pats išeiti iš pavojingos aplinkos</a:t>
            </a:r>
            <a:r>
              <a:rPr lang="lt-LT" sz="2000" dirty="0" smtClean="0">
                <a:latin typeface="Times New Roman" panose="02020603050405020304" pitchFamily="18" charset="0"/>
                <a:cs typeface="Times New Roman" panose="02020603050405020304" pitchFamily="18" charset="0"/>
              </a:rPr>
              <a:t>.</a:t>
            </a:r>
          </a:p>
          <a:p>
            <a:r>
              <a:rPr lang="lt-LT" sz="2000" dirty="0">
                <a:latin typeface="Times New Roman" panose="02020603050405020304" pitchFamily="18" charset="0"/>
                <a:cs typeface="Times New Roman" panose="02020603050405020304" pitchFamily="18" charset="0"/>
              </a:rPr>
              <a:t>p</a:t>
            </a:r>
            <a:r>
              <a:rPr lang="lt-LT" sz="2000" dirty="0" smtClean="0">
                <a:latin typeface="Times New Roman" panose="02020603050405020304" pitchFamily="18" charset="0"/>
                <a:cs typeface="Times New Roman" panose="02020603050405020304" pitchFamily="18" charset="0"/>
              </a:rPr>
              <a:t>adažnėjęs </a:t>
            </a:r>
            <a:r>
              <a:rPr lang="lt-LT" sz="2000" dirty="0">
                <a:latin typeface="Times New Roman" panose="02020603050405020304" pitchFamily="18" charset="0"/>
                <a:cs typeface="Times New Roman" panose="02020603050405020304" pitchFamily="18" charset="0"/>
              </a:rPr>
              <a:t>kvėpavimas, pykinimas, galimas vėmimas.</a:t>
            </a:r>
          </a:p>
        </p:txBody>
      </p:sp>
    </p:spTree>
    <p:extLst>
      <p:ext uri="{BB962C8B-B14F-4D97-AF65-F5344CB8AC3E}">
        <p14:creationId xmlns:p14="http://schemas.microsoft.com/office/powerpoint/2010/main" val="420861134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sp>
        <p:nvSpPr>
          <p:cNvPr id="3" name="Content Placeholder 2"/>
          <p:cNvSpPr>
            <a:spLocks noGrp="1"/>
          </p:cNvSpPr>
          <p:nvPr>
            <p:ph idx="1"/>
          </p:nvPr>
        </p:nvSpPr>
        <p:spPr/>
        <p:txBody>
          <a:bodyPr>
            <a:normAutofit/>
          </a:bodyPr>
          <a:lstStyle/>
          <a:p>
            <a:r>
              <a:rPr lang="lt-LT" sz="2000" b="1" dirty="0">
                <a:solidFill>
                  <a:srgbClr val="FF0000"/>
                </a:solidFill>
                <a:latin typeface="Times New Roman" panose="02020603050405020304" pitchFamily="18" charset="0"/>
                <a:cs typeface="Times New Roman" panose="02020603050405020304" pitchFamily="18" charset="0"/>
              </a:rPr>
              <a:t>Vidutinio sunkumo</a:t>
            </a:r>
            <a:r>
              <a:rPr lang="lt-LT" sz="2000" dirty="0">
                <a:latin typeface="Times New Roman" panose="02020603050405020304" pitchFamily="18" charset="0"/>
                <a:cs typeface="Times New Roman" panose="02020603050405020304" pitchFamily="18" charset="0"/>
              </a:rPr>
              <a:t>, kai COHb (karboksihemoglobino)  koncentracija yra 30-50 %:</a:t>
            </a:r>
          </a:p>
          <a:p>
            <a:r>
              <a:rPr lang="lt-LT" sz="2000" dirty="0">
                <a:latin typeface="Times New Roman" panose="02020603050405020304" pitchFamily="18" charset="0"/>
                <a:cs typeface="Times New Roman" panose="02020603050405020304" pitchFamily="18" charset="0"/>
              </a:rPr>
              <a:t>būdingas sąmonės, koordinacijos sutrikimas, </a:t>
            </a:r>
            <a:endParaRPr lang="lt-LT" sz="2000" dirty="0" smtClean="0">
              <a:latin typeface="Times New Roman" panose="02020603050405020304" pitchFamily="18" charset="0"/>
              <a:cs typeface="Times New Roman" panose="02020603050405020304" pitchFamily="18" charset="0"/>
            </a:endParaRPr>
          </a:p>
          <a:p>
            <a:r>
              <a:rPr lang="lt-LT" sz="2000" dirty="0" smtClean="0">
                <a:latin typeface="Times New Roman" panose="02020603050405020304" pitchFamily="18" charset="0"/>
                <a:cs typeface="Times New Roman" panose="02020603050405020304" pitchFamily="18" charset="0"/>
              </a:rPr>
              <a:t>alpimas </a:t>
            </a:r>
            <a:r>
              <a:rPr lang="lt-LT" sz="2000" dirty="0">
                <a:latin typeface="Times New Roman" panose="02020603050405020304" pitchFamily="18" charset="0"/>
                <a:cs typeface="Times New Roman" panose="02020603050405020304" pitchFamily="18" charset="0"/>
              </a:rPr>
              <a:t>nuo nedidelio fizinio krūvio</a:t>
            </a:r>
            <a:r>
              <a:rPr lang="lt-LT" sz="2000" dirty="0" smtClean="0">
                <a:latin typeface="Times New Roman" panose="02020603050405020304" pitchFamily="18" charset="0"/>
                <a:cs typeface="Times New Roman" panose="02020603050405020304" pitchFamily="18" charset="0"/>
              </a:rPr>
              <a:t>,</a:t>
            </a:r>
          </a:p>
          <a:p>
            <a:r>
              <a:rPr lang="lt-LT" sz="2000" dirty="0" smtClean="0">
                <a:latin typeface="Times New Roman" panose="02020603050405020304" pitchFamily="18" charset="0"/>
                <a:cs typeface="Times New Roman" panose="02020603050405020304" pitchFamily="18" charset="0"/>
              </a:rPr>
              <a:t>haliucinacijos</a:t>
            </a:r>
            <a:r>
              <a:rPr lang="lt-LT" sz="2000" dirty="0">
                <a:latin typeface="Times New Roman" panose="02020603050405020304" pitchFamily="18" charset="0"/>
                <a:cs typeface="Times New Roman" panose="02020603050405020304" pitchFamily="18" charset="0"/>
              </a:rPr>
              <a:t>, grįžtamas atminties praradimas, </a:t>
            </a:r>
            <a:endParaRPr lang="lt-LT" sz="2000" dirty="0" smtClean="0">
              <a:latin typeface="Times New Roman" panose="02020603050405020304" pitchFamily="18" charset="0"/>
              <a:cs typeface="Times New Roman" panose="02020603050405020304" pitchFamily="18" charset="0"/>
            </a:endParaRPr>
          </a:p>
          <a:p>
            <a:r>
              <a:rPr lang="lt-LT" sz="2000" dirty="0" smtClean="0">
                <a:latin typeface="Times New Roman" panose="02020603050405020304" pitchFamily="18" charset="0"/>
                <a:cs typeface="Times New Roman" panose="02020603050405020304" pitchFamily="18" charset="0"/>
              </a:rPr>
              <a:t>dusulys</a:t>
            </a:r>
            <a:r>
              <a:rPr lang="lt-LT" sz="2000" dirty="0">
                <a:latin typeface="Times New Roman" panose="02020603050405020304" pitchFamily="18" charset="0"/>
                <a:cs typeface="Times New Roman" panose="02020603050405020304" pitchFamily="18" charset="0"/>
              </a:rPr>
              <a:t>, </a:t>
            </a:r>
            <a:endParaRPr lang="lt-LT" sz="2000" dirty="0" smtClean="0">
              <a:latin typeface="Times New Roman" panose="02020603050405020304" pitchFamily="18" charset="0"/>
              <a:cs typeface="Times New Roman" panose="02020603050405020304" pitchFamily="18" charset="0"/>
            </a:endParaRPr>
          </a:p>
          <a:p>
            <a:r>
              <a:rPr lang="lt-LT" sz="2000" dirty="0" smtClean="0">
                <a:latin typeface="Times New Roman" panose="02020603050405020304" pitchFamily="18" charset="0"/>
                <a:cs typeface="Times New Roman" panose="02020603050405020304" pitchFamily="18" charset="0"/>
              </a:rPr>
              <a:t>toks </a:t>
            </a:r>
            <a:r>
              <a:rPr lang="lt-LT" sz="2000" dirty="0">
                <a:latin typeface="Times New Roman" panose="02020603050405020304" pitchFamily="18" charset="0"/>
                <a:cs typeface="Times New Roman" panose="02020603050405020304" pitchFamily="18" charset="0"/>
              </a:rPr>
              <a:t>pacientas nesuvokia, kad reikia išeiti iš apnuodytos aplinkos, </a:t>
            </a:r>
            <a:endParaRPr lang="lt-LT" sz="2000" dirty="0" smtClean="0">
              <a:latin typeface="Times New Roman" panose="02020603050405020304" pitchFamily="18" charset="0"/>
              <a:cs typeface="Times New Roman" panose="02020603050405020304" pitchFamily="18" charset="0"/>
            </a:endParaRPr>
          </a:p>
          <a:p>
            <a:r>
              <a:rPr lang="lt-LT" sz="2000" dirty="0" smtClean="0">
                <a:latin typeface="Times New Roman" panose="02020603050405020304" pitchFamily="18" charset="0"/>
                <a:cs typeface="Times New Roman" panose="02020603050405020304" pitchFamily="18" charset="0"/>
              </a:rPr>
              <a:t>gali </a:t>
            </a:r>
            <a:r>
              <a:rPr lang="lt-LT" sz="2000" dirty="0">
                <a:latin typeface="Times New Roman" panose="02020603050405020304" pitchFamily="18" charset="0"/>
                <a:cs typeface="Times New Roman" panose="02020603050405020304" pitchFamily="18" charset="0"/>
              </a:rPr>
              <a:t>ištikti traukulių priepuolis, pakilti temperatūra.</a:t>
            </a:r>
          </a:p>
        </p:txBody>
      </p:sp>
    </p:spTree>
    <p:extLst>
      <p:ext uri="{BB962C8B-B14F-4D97-AF65-F5344CB8AC3E}">
        <p14:creationId xmlns:p14="http://schemas.microsoft.com/office/powerpoint/2010/main" val="330023981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sp>
        <p:nvSpPr>
          <p:cNvPr id="3" name="Content Placeholder 2"/>
          <p:cNvSpPr>
            <a:spLocks noGrp="1"/>
          </p:cNvSpPr>
          <p:nvPr>
            <p:ph idx="1"/>
          </p:nvPr>
        </p:nvSpPr>
        <p:spPr/>
        <p:txBody>
          <a:bodyPr>
            <a:normAutofit/>
          </a:bodyPr>
          <a:lstStyle/>
          <a:p>
            <a:r>
              <a:rPr lang="lt-LT" sz="2000" b="1" dirty="0">
                <a:solidFill>
                  <a:srgbClr val="FF0000"/>
                </a:solidFill>
                <a:latin typeface="Times New Roman" panose="02020603050405020304" pitchFamily="18" charset="0"/>
                <a:cs typeface="Times New Roman" panose="02020603050405020304" pitchFamily="18" charset="0"/>
              </a:rPr>
              <a:t>Sunkus, </a:t>
            </a:r>
            <a:r>
              <a:rPr lang="lt-LT" sz="2000" dirty="0">
                <a:latin typeface="Times New Roman" panose="02020603050405020304" pitchFamily="18" charset="0"/>
                <a:cs typeface="Times New Roman" panose="02020603050405020304" pitchFamily="18" charset="0"/>
              </a:rPr>
              <a:t>kai COHb (karboksihemoglobino)  koncentracija viršija 50 %:</a:t>
            </a:r>
          </a:p>
          <a:p>
            <a:r>
              <a:rPr lang="lt-LT" sz="2000" dirty="0">
                <a:latin typeface="Times New Roman" panose="02020603050405020304" pitchFamily="18" charset="0"/>
                <a:cs typeface="Times New Roman" panose="02020603050405020304" pitchFamily="18" charset="0"/>
              </a:rPr>
              <a:t>žmogų ištinka koma, </a:t>
            </a:r>
            <a:endParaRPr lang="lt-LT" sz="2000" dirty="0" smtClean="0">
              <a:latin typeface="Times New Roman" panose="02020603050405020304" pitchFamily="18" charset="0"/>
              <a:cs typeface="Times New Roman" panose="02020603050405020304" pitchFamily="18" charset="0"/>
            </a:endParaRPr>
          </a:p>
          <a:p>
            <a:r>
              <a:rPr lang="lt-LT" sz="2000" dirty="0" smtClean="0">
                <a:latin typeface="Times New Roman" panose="02020603050405020304" pitchFamily="18" charset="0"/>
                <a:cs typeface="Times New Roman" panose="02020603050405020304" pitchFamily="18" charset="0"/>
              </a:rPr>
              <a:t>traukuliai</a:t>
            </a:r>
            <a:r>
              <a:rPr lang="lt-LT" sz="2000" dirty="0">
                <a:latin typeface="Times New Roman" panose="02020603050405020304" pitchFamily="18" charset="0"/>
                <a:cs typeface="Times New Roman" panose="02020603050405020304" pitchFamily="18" charset="0"/>
              </a:rPr>
              <a:t>, </a:t>
            </a:r>
            <a:endParaRPr lang="lt-LT" sz="2000" dirty="0" smtClean="0">
              <a:latin typeface="Times New Roman" panose="02020603050405020304" pitchFamily="18" charset="0"/>
              <a:cs typeface="Times New Roman" panose="02020603050405020304" pitchFamily="18" charset="0"/>
            </a:endParaRPr>
          </a:p>
          <a:p>
            <a:r>
              <a:rPr lang="lt-LT" sz="2000" dirty="0" smtClean="0">
                <a:latin typeface="Times New Roman" panose="02020603050405020304" pitchFamily="18" charset="0"/>
                <a:cs typeface="Times New Roman" panose="02020603050405020304" pitchFamily="18" charset="0"/>
              </a:rPr>
              <a:t>vystosi </a:t>
            </a:r>
            <a:r>
              <a:rPr lang="lt-LT" sz="2000" dirty="0">
                <a:latin typeface="Times New Roman" panose="02020603050405020304" pitchFamily="18" charset="0"/>
                <a:cs typeface="Times New Roman" panose="02020603050405020304" pitchFamily="18" charset="0"/>
              </a:rPr>
              <a:t>širdies kvėpavimo nepakankamumas, </a:t>
            </a:r>
            <a:endParaRPr lang="lt-LT" sz="2000" dirty="0" smtClean="0">
              <a:latin typeface="Times New Roman" panose="02020603050405020304" pitchFamily="18" charset="0"/>
              <a:cs typeface="Times New Roman" panose="02020603050405020304" pitchFamily="18" charset="0"/>
            </a:endParaRPr>
          </a:p>
          <a:p>
            <a:r>
              <a:rPr lang="lt-LT" sz="2000" dirty="0" smtClean="0">
                <a:latin typeface="Times New Roman" panose="02020603050405020304" pitchFamily="18" charset="0"/>
                <a:cs typeface="Times New Roman" panose="02020603050405020304" pitchFamily="18" charset="0"/>
              </a:rPr>
              <a:t>širdies </a:t>
            </a:r>
            <a:r>
              <a:rPr lang="lt-LT" sz="2000" dirty="0">
                <a:latin typeface="Times New Roman" panose="02020603050405020304" pitchFamily="18" charset="0"/>
                <a:cs typeface="Times New Roman" panose="02020603050405020304" pitchFamily="18" charset="0"/>
              </a:rPr>
              <a:t>ritmo sutrikimai, miokardo infarktas, ūminis inkstų nepakankamumas, galima mirtis. </a:t>
            </a:r>
            <a:endParaRPr lang="lt-LT" sz="2000" dirty="0" smtClean="0">
              <a:latin typeface="Times New Roman" panose="02020603050405020304" pitchFamily="18" charset="0"/>
              <a:cs typeface="Times New Roman" panose="02020603050405020304" pitchFamily="18" charset="0"/>
            </a:endParaRPr>
          </a:p>
          <a:p>
            <a:r>
              <a:rPr lang="lt-LT" sz="2000" dirty="0">
                <a:latin typeface="Times New Roman" panose="02020603050405020304" pitchFamily="18" charset="0"/>
                <a:cs typeface="Times New Roman" panose="02020603050405020304" pitchFamily="18" charset="0"/>
              </a:rPr>
              <a:t>o</a:t>
            </a:r>
            <a:r>
              <a:rPr lang="lt-LT" sz="2000" dirty="0" smtClean="0">
                <a:latin typeface="Times New Roman" panose="02020603050405020304" pitchFamily="18" charset="0"/>
                <a:cs typeface="Times New Roman" panose="02020603050405020304" pitchFamily="18" charset="0"/>
              </a:rPr>
              <a:t>da </a:t>
            </a:r>
            <a:r>
              <a:rPr lang="lt-LT" sz="2000" dirty="0">
                <a:latin typeface="Times New Roman" panose="02020603050405020304" pitchFamily="18" charset="0"/>
                <a:cs typeface="Times New Roman" panose="02020603050405020304" pitchFamily="18" charset="0"/>
              </a:rPr>
              <a:t>ir gleivinės tampa ryškiai avietinės spalvos, melsva. </a:t>
            </a:r>
            <a:endParaRPr lang="lt-LT" sz="2000" dirty="0" smtClean="0">
              <a:latin typeface="Times New Roman" panose="02020603050405020304" pitchFamily="18" charset="0"/>
              <a:cs typeface="Times New Roman" panose="02020603050405020304" pitchFamily="18" charset="0"/>
            </a:endParaRPr>
          </a:p>
          <a:p>
            <a:r>
              <a:rPr lang="lt-LT" sz="2000" dirty="0">
                <a:latin typeface="Times New Roman" panose="02020603050405020304" pitchFamily="18" charset="0"/>
                <a:cs typeface="Times New Roman" panose="02020603050405020304" pitchFamily="18" charset="0"/>
              </a:rPr>
              <a:t>o</a:t>
            </a:r>
            <a:r>
              <a:rPr lang="lt-LT" sz="2000" dirty="0" smtClean="0">
                <a:latin typeface="Times New Roman" panose="02020603050405020304" pitchFamily="18" charset="0"/>
                <a:cs typeface="Times New Roman" panose="02020603050405020304" pitchFamily="18" charset="0"/>
              </a:rPr>
              <a:t>da </a:t>
            </a:r>
            <a:r>
              <a:rPr lang="lt-LT" sz="2000" dirty="0">
                <a:latin typeface="Times New Roman" panose="02020603050405020304" pitchFamily="18" charset="0"/>
                <a:cs typeface="Times New Roman" panose="02020603050405020304" pitchFamily="18" charset="0"/>
              </a:rPr>
              <a:t>parausta, patinsta, sustandėja, atsiranda pūslių su geltonu ar hemoraginiu turiniu. </a:t>
            </a:r>
            <a:endParaRPr lang="lt-LT" sz="2000" dirty="0" smtClean="0">
              <a:latin typeface="Times New Roman" panose="02020603050405020304" pitchFamily="18" charset="0"/>
              <a:cs typeface="Times New Roman" panose="02020603050405020304" pitchFamily="18" charset="0"/>
            </a:endParaRPr>
          </a:p>
          <a:p>
            <a:r>
              <a:rPr lang="lt-LT" sz="2000" dirty="0">
                <a:latin typeface="Times New Roman" panose="02020603050405020304" pitchFamily="18" charset="0"/>
                <a:cs typeface="Times New Roman" panose="02020603050405020304" pitchFamily="18" charset="0"/>
              </a:rPr>
              <a:t>b</a:t>
            </a:r>
            <a:r>
              <a:rPr lang="lt-LT" sz="2000" dirty="0" smtClean="0">
                <a:latin typeface="Times New Roman" panose="02020603050405020304" pitchFamily="18" charset="0"/>
                <a:cs typeface="Times New Roman" panose="02020603050405020304" pitchFamily="18" charset="0"/>
              </a:rPr>
              <a:t>ūdingas </a:t>
            </a:r>
            <a:r>
              <a:rPr lang="lt-LT" sz="2000" dirty="0">
                <a:latin typeface="Times New Roman" panose="02020603050405020304" pitchFamily="18" charset="0"/>
                <a:cs typeface="Times New Roman" panose="02020603050405020304" pitchFamily="18" charset="0"/>
              </a:rPr>
              <a:t>įvairių raumenų pozicinis suspaudimas.</a:t>
            </a:r>
          </a:p>
        </p:txBody>
      </p:sp>
    </p:spTree>
    <p:extLst>
      <p:ext uri="{BB962C8B-B14F-4D97-AF65-F5344CB8AC3E}">
        <p14:creationId xmlns:p14="http://schemas.microsoft.com/office/powerpoint/2010/main" val="183122463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40768"/>
          </a:xfrm>
        </p:spPr>
        <p:txBody>
          <a:bodyPr/>
          <a:lstStyle/>
          <a:p>
            <a:r>
              <a:rPr lang="lt-LT" sz="4400" dirty="0">
                <a:effectLst/>
                <a:latin typeface="Times New Roman" panose="02020603050405020304" pitchFamily="18" charset="0"/>
                <a:cs typeface="Times New Roman" panose="02020603050405020304" pitchFamily="18" charset="0"/>
              </a:rPr>
              <a:t>Ligos gydymas</a:t>
            </a:r>
          </a:p>
        </p:txBody>
      </p:sp>
      <p:sp>
        <p:nvSpPr>
          <p:cNvPr id="3" name="Content Placeholder 2"/>
          <p:cNvSpPr>
            <a:spLocks noGrp="1"/>
          </p:cNvSpPr>
          <p:nvPr>
            <p:ph idx="1"/>
          </p:nvPr>
        </p:nvSpPr>
        <p:spPr/>
        <p:txBody>
          <a:bodyPr>
            <a:normAutofit/>
          </a:bodyPr>
          <a:lstStyle/>
          <a:p>
            <a:r>
              <a:rPr lang="lt-LT" sz="2000" dirty="0">
                <a:latin typeface="Times New Roman" panose="02020603050405020304" pitchFamily="18" charset="0"/>
                <a:cs typeface="Times New Roman" panose="02020603050405020304" pitchFamily="18" charset="0"/>
              </a:rPr>
              <a:t>Pagrindinė gydomoji priemonė </a:t>
            </a:r>
            <a:r>
              <a:rPr lang="lt-LT" sz="2000" dirty="0" smtClean="0">
                <a:latin typeface="Times New Roman" panose="02020603050405020304" pitchFamily="18" charset="0"/>
                <a:cs typeface="Times New Roman" panose="02020603050405020304" pitchFamily="18" charset="0"/>
              </a:rPr>
              <a:t>deguonis.</a:t>
            </a:r>
          </a:p>
          <a:p>
            <a:r>
              <a:rPr lang="lt-LT" sz="2000" dirty="0" smtClean="0">
                <a:latin typeface="Times New Roman" panose="02020603050405020304" pitchFamily="18" charset="0"/>
                <a:cs typeface="Times New Roman" panose="02020603050405020304" pitchFamily="18" charset="0"/>
              </a:rPr>
              <a:t>Būtina </a:t>
            </a:r>
            <a:r>
              <a:rPr lang="lt-LT" sz="2000" dirty="0">
                <a:latin typeface="Times New Roman" panose="02020603050405020304" pitchFamily="18" charset="0"/>
                <a:cs typeface="Times New Roman" panose="02020603050405020304" pitchFamily="18" charset="0"/>
              </a:rPr>
              <a:t>kuo greičiau sudaryti sąlygas kvėpuoti grynu oru. Jei įmanoma, duoti kvėpuoti 100 % </a:t>
            </a:r>
            <a:r>
              <a:rPr lang="lt-LT" sz="2000" dirty="0" smtClean="0">
                <a:latin typeface="Times New Roman" panose="02020603050405020304" pitchFamily="18" charset="0"/>
                <a:cs typeface="Times New Roman" panose="02020603050405020304" pitchFamily="18" charset="0"/>
              </a:rPr>
              <a:t>deguonies.</a:t>
            </a:r>
          </a:p>
          <a:p>
            <a:r>
              <a:rPr lang="lt-LT" sz="2000" dirty="0" smtClean="0">
                <a:latin typeface="Times New Roman" panose="02020603050405020304" pitchFamily="18" charset="0"/>
                <a:cs typeface="Times New Roman" panose="02020603050405020304" pitchFamily="18" charset="0"/>
              </a:rPr>
              <a:t>Veiksmingiausias </a:t>
            </a:r>
            <a:r>
              <a:rPr lang="lt-LT" sz="2000" dirty="0">
                <a:latin typeface="Times New Roman" panose="02020603050405020304" pitchFamily="18" charset="0"/>
                <a:cs typeface="Times New Roman" panose="02020603050405020304" pitchFamily="18" charset="0"/>
              </a:rPr>
              <a:t>gydymo būdas – hiperbarinė oksigenacija, pagreitina COHb skilimą ir padidina laisvo deguonies kiekį </a:t>
            </a:r>
            <a:r>
              <a:rPr lang="lt-LT" sz="2000" dirty="0" smtClean="0">
                <a:latin typeface="Times New Roman" panose="02020603050405020304" pitchFamily="18" charset="0"/>
                <a:cs typeface="Times New Roman" panose="02020603050405020304" pitchFamily="18" charset="0"/>
              </a:rPr>
              <a:t>plazmoje.</a:t>
            </a:r>
          </a:p>
          <a:p>
            <a:r>
              <a:rPr lang="lt-LT" sz="2000" dirty="0" smtClean="0">
                <a:latin typeface="Times New Roman" panose="02020603050405020304" pitchFamily="18" charset="0"/>
                <a:cs typeface="Times New Roman" panose="02020603050405020304" pitchFamily="18" charset="0"/>
              </a:rPr>
              <a:t>Taip </a:t>
            </a:r>
            <a:r>
              <a:rPr lang="lt-LT" sz="2000" dirty="0">
                <a:latin typeface="Times New Roman" panose="02020603050405020304" pitchFamily="18" charset="0"/>
                <a:cs typeface="Times New Roman" panose="02020603050405020304" pitchFamily="18" charset="0"/>
              </a:rPr>
              <a:t>pat gydymo įstaigose taikoma dirbtinė plaučių ventiliacija.</a:t>
            </a:r>
          </a:p>
        </p:txBody>
      </p:sp>
    </p:spTree>
    <p:extLst>
      <p:ext uri="{BB962C8B-B14F-4D97-AF65-F5344CB8AC3E}">
        <p14:creationId xmlns:p14="http://schemas.microsoft.com/office/powerpoint/2010/main" val="344236586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96752"/>
          </a:xfrm>
        </p:spPr>
        <p:txBody>
          <a:bodyPr/>
          <a:lstStyle/>
          <a:p>
            <a:r>
              <a:rPr lang="en-US" sz="44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lt-LT" sz="44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Sąnario </a:t>
            </a:r>
            <a:r>
              <a:rPr lang="lt-LT" sz="4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išnirimas, panirimas</a:t>
            </a:r>
          </a:p>
        </p:txBody>
      </p:sp>
      <p:sp>
        <p:nvSpPr>
          <p:cNvPr id="3" name="Content Placeholder 2"/>
          <p:cNvSpPr>
            <a:spLocks noGrp="1"/>
          </p:cNvSpPr>
          <p:nvPr>
            <p:ph idx="1"/>
          </p:nvPr>
        </p:nvSpPr>
        <p:spPr/>
        <p:txBody>
          <a:bodyPr>
            <a:normAutofit/>
          </a:bodyPr>
          <a:lstStyle/>
          <a:p>
            <a:pPr marL="0" indent="0">
              <a:buNone/>
            </a:pPr>
            <a:r>
              <a:rPr lang="en-US" sz="2000" dirty="0" smtClean="0">
                <a:latin typeface="Times New Roman" panose="02020603050405020304" pitchFamily="18" charset="0"/>
                <a:cs typeface="Times New Roman" panose="02020603050405020304" pitchFamily="18" charset="0"/>
              </a:rPr>
              <a:t>   </a:t>
            </a:r>
            <a:r>
              <a:rPr lang="lt-LT" sz="2000" dirty="0" smtClean="0">
                <a:latin typeface="Times New Roman" panose="02020603050405020304" pitchFamily="18" charset="0"/>
                <a:cs typeface="Times New Roman" panose="02020603050405020304" pitchFamily="18" charset="0"/>
              </a:rPr>
              <a:t>Visiems </a:t>
            </a:r>
            <a:r>
              <a:rPr lang="lt-LT" sz="2000" dirty="0">
                <a:latin typeface="Times New Roman" panose="02020603050405020304" pitchFamily="18" charset="0"/>
                <a:cs typeface="Times New Roman" panose="02020603050405020304" pitchFamily="18" charset="0"/>
              </a:rPr>
              <a:t>kaulų išnirimo, patempimo atvejams būdingi panašūs </a:t>
            </a:r>
            <a:r>
              <a:rPr lang="lt-LT" sz="2000" dirty="0" smtClean="0">
                <a:latin typeface="Times New Roman" panose="02020603050405020304" pitchFamily="18" charset="0"/>
                <a:cs typeface="Times New Roman" panose="02020603050405020304" pitchFamily="18" charset="0"/>
              </a:rPr>
              <a:t>simptomai:</a:t>
            </a:r>
            <a:endParaRPr lang="en-US" sz="2000" dirty="0" smtClean="0">
              <a:latin typeface="Times New Roman" panose="02020603050405020304" pitchFamily="18" charset="0"/>
              <a:cs typeface="Times New Roman" panose="02020603050405020304" pitchFamily="18" charset="0"/>
            </a:endParaRPr>
          </a:p>
          <a:p>
            <a:r>
              <a:rPr lang="lt-LT" sz="2000" dirty="0" smtClean="0">
                <a:latin typeface="Times New Roman" panose="02020603050405020304" pitchFamily="18" charset="0"/>
                <a:cs typeface="Times New Roman" panose="02020603050405020304" pitchFamily="18" charset="0"/>
              </a:rPr>
              <a:t>stiprus </a:t>
            </a:r>
            <a:r>
              <a:rPr lang="lt-LT" sz="2000" dirty="0">
                <a:latin typeface="Times New Roman" panose="02020603050405020304" pitchFamily="18" charset="0"/>
                <a:cs typeface="Times New Roman" panose="02020603050405020304" pitchFamily="18" charset="0"/>
              </a:rPr>
              <a:t>skausmas, </a:t>
            </a:r>
            <a:endParaRPr lang="en-US" sz="2000" dirty="0" smtClean="0">
              <a:latin typeface="Times New Roman" panose="02020603050405020304" pitchFamily="18" charset="0"/>
              <a:cs typeface="Times New Roman" panose="02020603050405020304" pitchFamily="18" charset="0"/>
            </a:endParaRPr>
          </a:p>
          <a:p>
            <a:r>
              <a:rPr lang="lt-LT" sz="2000" dirty="0" smtClean="0">
                <a:latin typeface="Times New Roman" panose="02020603050405020304" pitchFamily="18" charset="0"/>
                <a:cs typeface="Times New Roman" panose="02020603050405020304" pitchFamily="18" charset="0"/>
              </a:rPr>
              <a:t>tinimas</a:t>
            </a:r>
            <a:r>
              <a:rPr lang="lt-LT" sz="2000" dirty="0">
                <a:latin typeface="Times New Roman" panose="02020603050405020304" pitchFamily="18" charset="0"/>
                <a:cs typeface="Times New Roman" panose="02020603050405020304" pitchFamily="18" charset="0"/>
              </a:rPr>
              <a:t>, </a:t>
            </a:r>
            <a:endParaRPr lang="en-US" sz="2000" dirty="0" smtClean="0">
              <a:latin typeface="Times New Roman" panose="02020603050405020304" pitchFamily="18" charset="0"/>
              <a:cs typeface="Times New Roman" panose="02020603050405020304" pitchFamily="18" charset="0"/>
            </a:endParaRPr>
          </a:p>
          <a:p>
            <a:r>
              <a:rPr lang="lt-LT" sz="2000" dirty="0" smtClean="0">
                <a:latin typeface="Times New Roman" panose="02020603050405020304" pitchFamily="18" charset="0"/>
                <a:cs typeface="Times New Roman" panose="02020603050405020304" pitchFamily="18" charset="0"/>
              </a:rPr>
              <a:t>deformacija</a:t>
            </a:r>
            <a:r>
              <a:rPr lang="lt-LT" sz="2000" dirty="0">
                <a:latin typeface="Times New Roman" panose="02020603050405020304" pitchFamily="18" charset="0"/>
                <a:cs typeface="Times New Roman" panose="02020603050405020304" pitchFamily="18" charset="0"/>
              </a:rPr>
              <a:t>, </a:t>
            </a:r>
            <a:endParaRPr lang="en-US" sz="2000" dirty="0" smtClean="0">
              <a:latin typeface="Times New Roman" panose="02020603050405020304" pitchFamily="18" charset="0"/>
              <a:cs typeface="Times New Roman" panose="02020603050405020304" pitchFamily="18" charset="0"/>
            </a:endParaRPr>
          </a:p>
          <a:p>
            <a:r>
              <a:rPr lang="lt-LT" sz="2000" dirty="0" smtClean="0">
                <a:latin typeface="Times New Roman" panose="02020603050405020304" pitchFamily="18" charset="0"/>
                <a:cs typeface="Times New Roman" panose="02020603050405020304" pitchFamily="18" charset="0"/>
              </a:rPr>
              <a:t>neįprasta </a:t>
            </a:r>
            <a:r>
              <a:rPr lang="lt-LT" sz="2000" dirty="0">
                <a:latin typeface="Times New Roman" panose="02020603050405020304" pitchFamily="18" charset="0"/>
                <a:cs typeface="Times New Roman" panose="02020603050405020304" pitchFamily="18" charset="0"/>
              </a:rPr>
              <a:t>galūnės padėtis, </a:t>
            </a:r>
            <a:endParaRPr lang="en-US" sz="2000" dirty="0" smtClean="0">
              <a:latin typeface="Times New Roman" panose="02020603050405020304" pitchFamily="18" charset="0"/>
              <a:cs typeface="Times New Roman" panose="02020603050405020304" pitchFamily="18" charset="0"/>
            </a:endParaRPr>
          </a:p>
          <a:p>
            <a:r>
              <a:rPr lang="lt-LT" sz="2000" dirty="0" smtClean="0">
                <a:latin typeface="Times New Roman" panose="02020603050405020304" pitchFamily="18" charset="0"/>
                <a:cs typeface="Times New Roman" panose="02020603050405020304" pitchFamily="18" charset="0"/>
              </a:rPr>
              <a:t>sutrikusi </a:t>
            </a:r>
            <a:r>
              <a:rPr lang="lt-LT" sz="2000" dirty="0">
                <a:latin typeface="Times New Roman" panose="02020603050405020304" pitchFamily="18" charset="0"/>
                <a:cs typeface="Times New Roman" panose="02020603050405020304" pitchFamily="18" charset="0"/>
              </a:rPr>
              <a:t>galūnės funkcija (žmogus negali pajudinti galūnės ir neleidžia jos paliesti).</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1335" y="4149080"/>
            <a:ext cx="2352675" cy="197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018226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96752"/>
          </a:xfrm>
        </p:spPr>
        <p:txBody>
          <a:bodyPr/>
          <a:lstStyle/>
          <a:p>
            <a:r>
              <a:rPr lang="lt-LT" sz="4400" dirty="0">
                <a:effectLst/>
                <a:latin typeface="Times New Roman" panose="02020603050405020304" pitchFamily="18" charset="0"/>
                <a:cs typeface="Times New Roman" panose="02020603050405020304" pitchFamily="18" charset="0"/>
              </a:rPr>
              <a:t>Pirmoji pagalba</a:t>
            </a:r>
          </a:p>
        </p:txBody>
      </p:sp>
      <p:sp>
        <p:nvSpPr>
          <p:cNvPr id="3" name="Content Placeholder 2"/>
          <p:cNvSpPr>
            <a:spLocks noGrp="1"/>
          </p:cNvSpPr>
          <p:nvPr>
            <p:ph idx="1"/>
          </p:nvPr>
        </p:nvSpPr>
        <p:spPr/>
        <p:txBody>
          <a:bodyPr>
            <a:normAutofit/>
          </a:bodyPr>
          <a:lstStyle/>
          <a:p>
            <a:pPr algn="just"/>
            <a:r>
              <a:rPr lang="en-US" sz="2000" dirty="0" smtClean="0">
                <a:latin typeface="Times New Roman" panose="02020603050405020304" pitchFamily="18" charset="0"/>
                <a:cs typeface="Times New Roman" panose="02020603050405020304" pitchFamily="18" charset="0"/>
              </a:rPr>
              <a:t>J</a:t>
            </a:r>
            <a:r>
              <a:rPr lang="lt-LT" sz="2000" dirty="0" smtClean="0">
                <a:latin typeface="Times New Roman" panose="02020603050405020304" pitchFamily="18" charset="0"/>
                <a:cs typeface="Times New Roman" panose="02020603050405020304" pitchFamily="18" charset="0"/>
              </a:rPr>
              <a:t>ei </a:t>
            </a:r>
            <a:r>
              <a:rPr lang="lt-LT" sz="2000" dirty="0">
                <a:latin typeface="Times New Roman" panose="02020603050405020304" pitchFamily="18" charset="0"/>
                <a:cs typeface="Times New Roman" panose="02020603050405020304" pitchFamily="18" charset="0"/>
              </a:rPr>
              <a:t>abejojama ar tai lūžis – reikia galvoti, kad tai lūžis.</a:t>
            </a:r>
          </a:p>
          <a:p>
            <a:pPr algn="just"/>
            <a:r>
              <a:rPr lang="lt-LT" sz="2000" dirty="0" smtClean="0">
                <a:latin typeface="Times New Roman" panose="02020603050405020304" pitchFamily="18" charset="0"/>
                <a:cs typeface="Times New Roman" panose="02020603050405020304" pitchFamily="18" charset="0"/>
              </a:rPr>
              <a:t>Niekada </a:t>
            </a:r>
            <a:r>
              <a:rPr lang="lt-LT" sz="2000" dirty="0">
                <a:latin typeface="Times New Roman" panose="02020603050405020304" pitchFamily="18" charset="0"/>
                <a:cs typeface="Times New Roman" panose="02020603050405020304" pitchFamily="18" charset="0"/>
              </a:rPr>
              <a:t>nebandyti atstatyti išnirimo, panirimo, taisyti ar tiesinti iškrypusią galūnę, sąnarį, tempti ją, sukti, nes galima dar labiau pabloginti žmogaus būklę ir sukelti visą eilę komplikacijų: kraujavimą, nervų pažeidimą ir t.t</a:t>
            </a:r>
            <a:r>
              <a:rPr lang="lt-LT" sz="2000" dirty="0" smtClean="0">
                <a:latin typeface="Times New Roman" panose="02020603050405020304" pitchFamily="18" charset="0"/>
                <a:cs typeface="Times New Roman" panose="02020603050405020304" pitchFamily="18" charset="0"/>
              </a:rPr>
              <a:t>.</a:t>
            </a:r>
            <a:endParaRPr lang="en-US" sz="2000" dirty="0" smtClean="0">
              <a:latin typeface="Times New Roman" panose="02020603050405020304" pitchFamily="18" charset="0"/>
              <a:cs typeface="Times New Roman" panose="02020603050405020304" pitchFamily="18" charset="0"/>
            </a:endParaRPr>
          </a:p>
          <a:p>
            <a:pPr algn="just"/>
            <a:r>
              <a:rPr lang="lt-LT" sz="2000" dirty="0" smtClean="0">
                <a:latin typeface="Times New Roman" panose="02020603050405020304" pitchFamily="18" charset="0"/>
                <a:cs typeface="Times New Roman" panose="02020603050405020304" pitchFamily="18" charset="0"/>
              </a:rPr>
              <a:t>Imobilizacija</a:t>
            </a:r>
            <a:r>
              <a:rPr lang="en-US" sz="2000" dirty="0" smtClean="0">
                <a:latin typeface="Times New Roman" panose="02020603050405020304" pitchFamily="18" charset="0"/>
                <a:cs typeface="Times New Roman" panose="02020603050405020304" pitchFamily="18" charset="0"/>
              </a:rPr>
              <a:t>,</a:t>
            </a:r>
            <a:endParaRPr lang="lt-LT" sz="2000" dirty="0">
              <a:latin typeface="Times New Roman" panose="02020603050405020304" pitchFamily="18" charset="0"/>
              <a:cs typeface="Times New Roman" panose="02020603050405020304" pitchFamily="18" charset="0"/>
            </a:endParaRPr>
          </a:p>
          <a:p>
            <a:pPr algn="just"/>
            <a:r>
              <a:rPr lang="lt-LT" sz="2000" dirty="0" smtClean="0">
                <a:latin typeface="Times New Roman" panose="02020603050405020304" pitchFamily="18" charset="0"/>
                <a:cs typeface="Times New Roman" panose="02020603050405020304" pitchFamily="18" charset="0"/>
              </a:rPr>
              <a:t>Išnirus </a:t>
            </a:r>
            <a:r>
              <a:rPr lang="lt-LT" sz="2000" dirty="0">
                <a:latin typeface="Times New Roman" panose="02020603050405020304" pitchFamily="18" charset="0"/>
                <a:cs typeface="Times New Roman" panose="02020603050405020304" pitchFamily="18" charset="0"/>
              </a:rPr>
              <a:t>ar panirus kaulams, žmogus visada turi būti transportuojamas į gydymo įstaigą</a:t>
            </a:r>
            <a:r>
              <a:rPr lang="lt-LT" sz="2000" dirty="0" smtClean="0">
                <a:latin typeface="Times New Roman" panose="02020603050405020304" pitchFamily="18" charset="0"/>
                <a:cs typeface="Times New Roman" panose="02020603050405020304" pitchFamily="18" charset="0"/>
              </a:rPr>
              <a:t>.</a:t>
            </a:r>
            <a:endParaRPr lang="en-US" sz="2000" dirty="0" smtClean="0">
              <a:latin typeface="Times New Roman" panose="02020603050405020304" pitchFamily="18" charset="0"/>
              <a:cs typeface="Times New Roman" panose="02020603050405020304" pitchFamily="18" charset="0"/>
            </a:endParaRPr>
          </a:p>
          <a:p>
            <a:pPr algn="just"/>
            <a:endParaRPr lang="lt-LT"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79541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sz="4000" dirty="0">
                <a:latin typeface="Times New Roman" panose="02020603050405020304" pitchFamily="18" charset="0"/>
                <a:cs typeface="Times New Roman" panose="02020603050405020304" pitchFamily="18" charset="0"/>
              </a:rPr>
              <a:t>Užspringimas</a:t>
            </a:r>
            <a:br>
              <a:rPr lang="lt-LT" sz="4000" dirty="0">
                <a:latin typeface="Times New Roman" panose="02020603050405020304" pitchFamily="18" charset="0"/>
                <a:cs typeface="Times New Roman" panose="02020603050405020304" pitchFamily="18" charset="0"/>
              </a:rPr>
            </a:br>
            <a:endParaRPr lang="lt-LT" sz="40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r>
              <a:rPr lang="lt-LT" dirty="0">
                <a:latin typeface="Times New Roman" panose="02020603050405020304" pitchFamily="18" charset="0"/>
                <a:cs typeface="Times New Roman" panose="02020603050405020304" pitchFamily="18" charset="0"/>
              </a:rPr>
              <a:t>Rizikos veiksniai:</a:t>
            </a:r>
          </a:p>
          <a:p>
            <a:r>
              <a:rPr lang="lt-LT" dirty="0" smtClean="0">
                <a:latin typeface="Times New Roman" panose="02020603050405020304" pitchFamily="18" charset="0"/>
                <a:cs typeface="Times New Roman" panose="02020603050405020304" pitchFamily="18" charset="0"/>
              </a:rPr>
              <a:t>didelių</a:t>
            </a:r>
            <a:r>
              <a:rPr lang="lt-LT" dirty="0">
                <a:latin typeface="Times New Roman" panose="02020603050405020304" pitchFamily="18" charset="0"/>
                <a:cs typeface="Times New Roman" panose="02020603050405020304" pitchFamily="18" charset="0"/>
              </a:rPr>
              <a:t>, blogai sukramtytų maisto gabalų rijimas;</a:t>
            </a:r>
          </a:p>
          <a:p>
            <a:r>
              <a:rPr lang="lt-LT" dirty="0" smtClean="0">
                <a:latin typeface="Times New Roman" panose="02020603050405020304" pitchFamily="18" charset="0"/>
                <a:cs typeface="Times New Roman" panose="02020603050405020304" pitchFamily="18" charset="0"/>
              </a:rPr>
              <a:t>padidėjęs </a:t>
            </a:r>
            <a:r>
              <a:rPr lang="lt-LT" dirty="0">
                <a:latin typeface="Times New Roman" panose="02020603050405020304" pitchFamily="18" charset="0"/>
                <a:cs typeface="Times New Roman" panose="02020603050405020304" pitchFamily="18" charset="0"/>
              </a:rPr>
              <a:t>alkoholio kiekis kraujyje;</a:t>
            </a:r>
          </a:p>
          <a:p>
            <a:r>
              <a:rPr lang="lt-LT" dirty="0" smtClean="0">
                <a:latin typeface="Times New Roman" panose="02020603050405020304" pitchFamily="18" charset="0"/>
                <a:cs typeface="Times New Roman" panose="02020603050405020304" pitchFamily="18" charset="0"/>
              </a:rPr>
              <a:t>dantų </a:t>
            </a:r>
            <a:r>
              <a:rPr lang="lt-LT" dirty="0">
                <a:latin typeface="Times New Roman" panose="02020603050405020304" pitchFamily="18" charset="0"/>
                <a:cs typeface="Times New Roman" panose="02020603050405020304" pitchFamily="18" charset="0"/>
              </a:rPr>
              <a:t>protezai;</a:t>
            </a:r>
          </a:p>
          <a:p>
            <a:r>
              <a:rPr lang="lt-LT" dirty="0" smtClean="0">
                <a:latin typeface="Times New Roman" panose="02020603050405020304" pitchFamily="18" charset="0"/>
                <a:cs typeface="Times New Roman" panose="02020603050405020304" pitchFamily="18" charset="0"/>
              </a:rPr>
              <a:t>žaidimas</a:t>
            </a:r>
            <a:r>
              <a:rPr lang="lt-LT" dirty="0">
                <a:latin typeface="Times New Roman" panose="02020603050405020304" pitchFamily="18" charset="0"/>
                <a:cs typeface="Times New Roman" panose="02020603050405020304" pitchFamily="18" charset="0"/>
              </a:rPr>
              <a:t>, verkimas, juokimasis ar kalbėjimas, kai maisto ar svetimkūnių yra burnoje.</a:t>
            </a:r>
          </a:p>
        </p:txBody>
      </p:sp>
    </p:spTree>
    <p:extLst>
      <p:ext uri="{BB962C8B-B14F-4D97-AF65-F5344CB8AC3E}">
        <p14:creationId xmlns:p14="http://schemas.microsoft.com/office/powerpoint/2010/main" val="113423780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332656"/>
            <a:ext cx="2591025" cy="25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3501008"/>
            <a:ext cx="8016875" cy="2805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11150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68760"/>
          </a:xfrm>
        </p:spPr>
        <p:txBody>
          <a:bodyPr/>
          <a:lstStyle/>
          <a:p>
            <a:r>
              <a:rPr lang="lt-LT" sz="4400" dirty="0">
                <a:effectLst/>
                <a:latin typeface="Times New Roman" panose="02020603050405020304" pitchFamily="18" charset="0"/>
                <a:cs typeface="Times New Roman" panose="02020603050405020304" pitchFamily="18" charset="0"/>
              </a:rPr>
              <a:t>Raiščių patempimas</a:t>
            </a:r>
          </a:p>
        </p:txBody>
      </p:sp>
      <p:sp>
        <p:nvSpPr>
          <p:cNvPr id="3" name="Content Placeholder 2"/>
          <p:cNvSpPr>
            <a:spLocks noGrp="1"/>
          </p:cNvSpPr>
          <p:nvPr>
            <p:ph idx="1"/>
          </p:nvPr>
        </p:nvSpPr>
        <p:spPr/>
        <p:txBody>
          <a:bodyPr>
            <a:normAutofit/>
          </a:bodyPr>
          <a:lstStyle/>
          <a:p>
            <a:pPr marL="0" indent="0">
              <a:buNone/>
            </a:pPr>
            <a:r>
              <a:rPr lang="en-US" sz="2000" dirty="0" smtClean="0">
                <a:latin typeface="Times New Roman" panose="02020603050405020304" pitchFamily="18" charset="0"/>
                <a:cs typeface="Times New Roman" panose="02020603050405020304" pitchFamily="18" charset="0"/>
              </a:rPr>
              <a:t>                                             </a:t>
            </a:r>
            <a:r>
              <a:rPr lang="lt-LT" sz="2000" b="1" dirty="0" smtClean="0">
                <a:latin typeface="Times New Roman" panose="02020603050405020304" pitchFamily="18" charset="0"/>
                <a:cs typeface="Times New Roman" panose="02020603050405020304" pitchFamily="18" charset="0"/>
              </a:rPr>
              <a:t>Požymiai</a:t>
            </a:r>
            <a:r>
              <a:rPr lang="lt-LT" sz="2000" b="1" dirty="0">
                <a:latin typeface="Times New Roman" panose="02020603050405020304" pitchFamily="18" charset="0"/>
                <a:cs typeface="Times New Roman" panose="02020603050405020304" pitchFamily="18" charset="0"/>
              </a:rPr>
              <a:t>:</a:t>
            </a:r>
          </a:p>
          <a:p>
            <a:r>
              <a:rPr lang="lt-LT" sz="2000" dirty="0">
                <a:latin typeface="Times New Roman" panose="02020603050405020304" pitchFamily="18" charset="0"/>
                <a:cs typeface="Times New Roman" panose="02020603050405020304" pitchFamily="18" charset="0"/>
              </a:rPr>
              <a:t>skausmas, nežymus patinimas,</a:t>
            </a:r>
          </a:p>
          <a:p>
            <a:r>
              <a:rPr lang="lt-LT" sz="2000" dirty="0">
                <a:latin typeface="Times New Roman" panose="02020603050405020304" pitchFamily="18" charset="0"/>
                <a:cs typeface="Times New Roman" panose="02020603050405020304" pitchFamily="18" charset="0"/>
              </a:rPr>
              <a:t>nedidelė kraujosruva, judesiai </a:t>
            </a:r>
            <a:r>
              <a:rPr lang="lt-LT" sz="2000" dirty="0" smtClean="0">
                <a:latin typeface="Times New Roman" panose="02020603050405020304" pitchFamily="18" charset="0"/>
                <a:cs typeface="Times New Roman" panose="02020603050405020304" pitchFamily="18" charset="0"/>
              </a:rPr>
              <a:t>nesutrikę.</a:t>
            </a:r>
          </a:p>
          <a:p>
            <a:pPr marL="0" indent="0">
              <a:buNone/>
            </a:pPr>
            <a:r>
              <a:rPr lang="en-US" sz="2000" dirty="0" smtClean="0">
                <a:latin typeface="Times New Roman" panose="02020603050405020304" pitchFamily="18" charset="0"/>
                <a:cs typeface="Times New Roman" panose="02020603050405020304" pitchFamily="18" charset="0"/>
              </a:rPr>
              <a:t>                                           </a:t>
            </a:r>
            <a:r>
              <a:rPr lang="lt-LT" sz="2000" b="1" dirty="0" smtClean="0">
                <a:latin typeface="Times New Roman" panose="02020603050405020304" pitchFamily="18" charset="0"/>
                <a:cs typeface="Times New Roman" panose="02020603050405020304" pitchFamily="18" charset="0"/>
              </a:rPr>
              <a:t>Pirmoji pagalba:</a:t>
            </a:r>
          </a:p>
          <a:p>
            <a:r>
              <a:rPr lang="lt-LT" sz="2000" dirty="0" smtClean="0">
                <a:latin typeface="Times New Roman" panose="02020603050405020304" pitchFamily="18" charset="0"/>
                <a:cs typeface="Times New Roman" panose="02020603050405020304" pitchFamily="18" charset="0"/>
              </a:rPr>
              <a:t>pirmą </a:t>
            </a:r>
            <a:r>
              <a:rPr lang="lt-LT" sz="2000" dirty="0">
                <a:latin typeface="Times New Roman" panose="02020603050405020304" pitchFamily="18" charset="0"/>
                <a:cs typeface="Times New Roman" panose="02020603050405020304" pitchFamily="18" charset="0"/>
              </a:rPr>
              <a:t>antrą parą </a:t>
            </a:r>
            <a:r>
              <a:rPr lang="lt-LT" sz="2000" dirty="0" smtClean="0">
                <a:latin typeface="Times New Roman" panose="02020603050405020304" pitchFamily="18" charset="0"/>
                <a:cs typeface="Times New Roman" panose="02020603050405020304" pitchFamily="18" charset="0"/>
              </a:rPr>
              <a:t>šaldyti,</a:t>
            </a:r>
            <a:endParaRPr lang="lt-LT" sz="2000" dirty="0">
              <a:latin typeface="Times New Roman" panose="02020603050405020304" pitchFamily="18" charset="0"/>
              <a:cs typeface="Times New Roman" panose="02020603050405020304" pitchFamily="18" charset="0"/>
            </a:endParaRPr>
          </a:p>
          <a:p>
            <a:r>
              <a:rPr lang="lt-LT" sz="2000" dirty="0">
                <a:latin typeface="Times New Roman" panose="02020603050405020304" pitchFamily="18" charset="0"/>
                <a:cs typeface="Times New Roman" panose="02020603050405020304" pitchFamily="18" charset="0"/>
              </a:rPr>
              <a:t>vėliau šildyti, suteikti ramybę</a:t>
            </a:r>
          </a:p>
          <a:p>
            <a:r>
              <a:rPr lang="lt-LT" sz="2000" dirty="0">
                <a:latin typeface="Times New Roman" panose="02020603050405020304" pitchFamily="18" charset="0"/>
                <a:cs typeface="Times New Roman" panose="02020603050405020304" pitchFamily="18" charset="0"/>
              </a:rPr>
              <a:t>(sutvarstyti čiurną ,,8 “tvarsčiu</a:t>
            </a:r>
            <a:r>
              <a:rPr lang="lt-LT" sz="2000" dirty="0" smtClean="0">
                <a:latin typeface="Times New Roman" panose="02020603050405020304" pitchFamily="18" charset="0"/>
                <a:cs typeface="Times New Roman" panose="02020603050405020304" pitchFamily="18" charset="0"/>
              </a:rPr>
              <a:t>).</a:t>
            </a:r>
            <a:endParaRPr lang="en-US" sz="2000" dirty="0" smtClean="0">
              <a:latin typeface="Times New Roman" panose="02020603050405020304" pitchFamily="18" charset="0"/>
              <a:cs typeface="Times New Roman" panose="02020603050405020304" pitchFamily="18" charset="0"/>
            </a:endParaRPr>
          </a:p>
          <a:p>
            <a:pPr marL="0" indent="0">
              <a:buNone/>
            </a:pPr>
            <a:endParaRPr lang="lt-LT" sz="2000" dirty="0">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4293096"/>
            <a:ext cx="3056359" cy="2307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302" y="1628800"/>
            <a:ext cx="3040457"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992745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40768"/>
          </a:xfrm>
        </p:spPr>
        <p:txBody>
          <a:bodyPr/>
          <a:lstStyle/>
          <a:p>
            <a:r>
              <a:rPr lang="lt-LT" sz="4400" dirty="0" smtClean="0">
                <a:effectLst/>
                <a:latin typeface="Times New Roman" panose="02020603050405020304" pitchFamily="18" charset="0"/>
                <a:cs typeface="Times New Roman" panose="02020603050405020304" pitchFamily="18" charset="0"/>
              </a:rPr>
              <a:t>Svarbios kūno padėtys</a:t>
            </a:r>
            <a:endParaRPr lang="lt-LT" sz="4400" dirty="0">
              <a:effectLst/>
              <a:latin typeface="Times New Roman" panose="02020603050405020304" pitchFamily="18" charset="0"/>
              <a:cs typeface="Times New Roman" panose="02020603050405020304" pitchFamily="18" charset="0"/>
            </a:endParaRP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628800"/>
            <a:ext cx="3832684" cy="158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4473" y="1645244"/>
            <a:ext cx="3792898" cy="1567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a:off x="1907704" y="3212975"/>
            <a:ext cx="0" cy="12241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6876256" y="3068960"/>
            <a:ext cx="0" cy="12241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187624" y="4509120"/>
            <a:ext cx="1872208" cy="1477328"/>
          </a:xfrm>
          <a:prstGeom prst="rect">
            <a:avLst/>
          </a:prstGeom>
        </p:spPr>
        <p:txBody>
          <a:bodyPr wrap="square">
            <a:spAutoFit/>
          </a:bodyPr>
          <a:lstStyle/>
          <a:p>
            <a:r>
              <a:rPr lang="lt-LT" dirty="0"/>
              <a:t>Pusiau sėdomis – esant širdies infarktui ar kvėpavimo sutrikimui</a:t>
            </a:r>
          </a:p>
        </p:txBody>
      </p:sp>
      <p:sp>
        <p:nvSpPr>
          <p:cNvPr id="9" name="Rectangle 8"/>
          <p:cNvSpPr/>
          <p:nvPr/>
        </p:nvSpPr>
        <p:spPr>
          <a:xfrm>
            <a:off x="6156176" y="4420583"/>
            <a:ext cx="1872208" cy="923330"/>
          </a:xfrm>
          <a:prstGeom prst="rect">
            <a:avLst/>
          </a:prstGeom>
        </p:spPr>
        <p:txBody>
          <a:bodyPr wrap="square">
            <a:spAutoFit/>
          </a:bodyPr>
          <a:lstStyle/>
          <a:p>
            <a:r>
              <a:rPr lang="lt-LT" dirty="0"/>
              <a:t>Gulima padėtis – esant galvos sužeidimams</a:t>
            </a:r>
          </a:p>
        </p:txBody>
      </p:sp>
    </p:spTree>
    <p:extLst>
      <p:ext uri="{BB962C8B-B14F-4D97-AF65-F5344CB8AC3E}">
        <p14:creationId xmlns:p14="http://schemas.microsoft.com/office/powerpoint/2010/main" val="301991958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err="1" smtClean="0">
                <a:effectLst/>
                <a:latin typeface="Times New Roman" panose="02020603050405020304" pitchFamily="18" charset="0"/>
                <a:cs typeface="Times New Roman" panose="02020603050405020304" pitchFamily="18" charset="0"/>
              </a:rPr>
              <a:t>Elgesys</a:t>
            </a:r>
            <a:r>
              <a:rPr lang="en-US" sz="4400" dirty="0" smtClean="0">
                <a:effectLst/>
                <a:latin typeface="Times New Roman" panose="02020603050405020304" pitchFamily="18" charset="0"/>
                <a:cs typeface="Times New Roman" panose="02020603050405020304" pitchFamily="18" charset="0"/>
              </a:rPr>
              <a:t> </a:t>
            </a:r>
            <a:r>
              <a:rPr lang="en-US" sz="4400" dirty="0" err="1" smtClean="0">
                <a:effectLst/>
                <a:latin typeface="Times New Roman" panose="02020603050405020304" pitchFamily="18" charset="0"/>
                <a:cs typeface="Times New Roman" panose="02020603050405020304" pitchFamily="18" charset="0"/>
              </a:rPr>
              <a:t>nelaimingo</a:t>
            </a:r>
            <a:r>
              <a:rPr lang="en-US" sz="4400" dirty="0" smtClean="0">
                <a:effectLst/>
                <a:latin typeface="Times New Roman" panose="02020603050405020304" pitchFamily="18" charset="0"/>
                <a:cs typeface="Times New Roman" panose="02020603050405020304" pitchFamily="18" charset="0"/>
              </a:rPr>
              <a:t> </a:t>
            </a:r>
            <a:r>
              <a:rPr lang="en-US" sz="4400" dirty="0" err="1" smtClean="0">
                <a:effectLst/>
                <a:latin typeface="Times New Roman" panose="02020603050405020304" pitchFamily="18" charset="0"/>
                <a:cs typeface="Times New Roman" panose="02020603050405020304" pitchFamily="18" charset="0"/>
              </a:rPr>
              <a:t>atsitikimo</a:t>
            </a:r>
            <a:r>
              <a:rPr lang="en-US" sz="4400" dirty="0" smtClean="0">
                <a:effectLst/>
                <a:latin typeface="Times New Roman" panose="02020603050405020304" pitchFamily="18" charset="0"/>
                <a:cs typeface="Times New Roman" panose="02020603050405020304" pitchFamily="18" charset="0"/>
              </a:rPr>
              <a:t> </a:t>
            </a:r>
            <a:r>
              <a:rPr lang="en-US" sz="4400" dirty="0" err="1" smtClean="0">
                <a:effectLst/>
                <a:latin typeface="Times New Roman" panose="02020603050405020304" pitchFamily="18" charset="0"/>
                <a:cs typeface="Times New Roman" panose="02020603050405020304" pitchFamily="18" charset="0"/>
              </a:rPr>
              <a:t>vietoje</a:t>
            </a:r>
            <a:endParaRPr lang="lt-LT" sz="4400" dirty="0">
              <a:effectLst/>
              <a:latin typeface="Times New Roman" panose="02020603050405020304" pitchFamily="18" charset="0"/>
              <a:cs typeface="Times New Roman" panose="02020603050405020304" pitchFamily="18" charset="0"/>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91880" y="1859707"/>
            <a:ext cx="1872208" cy="158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700808"/>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2836" y="1843683"/>
            <a:ext cx="28575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a:stCxn id="1027" idx="2"/>
          </p:cNvCxnSpPr>
          <p:nvPr/>
        </p:nvCxnSpPr>
        <p:spPr>
          <a:xfrm flipH="1">
            <a:off x="1705223" y="3443883"/>
            <a:ext cx="1" cy="92122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stCxn id="1026" idx="2"/>
          </p:cNvCxnSpPr>
          <p:nvPr/>
        </p:nvCxnSpPr>
        <p:spPr>
          <a:xfrm>
            <a:off x="4427984" y="3443883"/>
            <a:ext cx="0" cy="9286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1028" idx="2"/>
          </p:cNvCxnSpPr>
          <p:nvPr/>
        </p:nvCxnSpPr>
        <p:spPr>
          <a:xfrm>
            <a:off x="7231586" y="3443883"/>
            <a:ext cx="0" cy="8492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flipH="1">
            <a:off x="395536" y="4365104"/>
            <a:ext cx="2520280" cy="923330"/>
          </a:xfrm>
          <a:prstGeom prst="rect">
            <a:avLst/>
          </a:prstGeom>
        </p:spPr>
        <p:txBody>
          <a:bodyPr wrap="square">
            <a:spAutoFit/>
          </a:bodyPr>
          <a:lstStyle/>
          <a:p>
            <a:r>
              <a:rPr lang="pt-BR" dirty="0">
                <a:latin typeface="Times New Roman" panose="02020603050405020304" pitchFamily="18" charset="0"/>
                <a:cs typeface="Times New Roman" panose="02020603050405020304" pitchFamily="18" charset="0"/>
              </a:rPr>
              <a:t>Greitosios medicinos pagalbos automobiliams padarykite pravažiavimą</a:t>
            </a:r>
            <a:endParaRPr lang="lt-LT" dirty="0">
              <a:latin typeface="Times New Roman" panose="02020603050405020304" pitchFamily="18" charset="0"/>
              <a:cs typeface="Times New Roman" panose="02020603050405020304" pitchFamily="18" charset="0"/>
            </a:endParaRPr>
          </a:p>
        </p:txBody>
      </p:sp>
      <p:sp>
        <p:nvSpPr>
          <p:cNvPr id="11" name="Rectangle 10"/>
          <p:cNvSpPr/>
          <p:nvPr/>
        </p:nvSpPr>
        <p:spPr>
          <a:xfrm>
            <a:off x="3131840" y="4365104"/>
            <a:ext cx="2670996" cy="1200329"/>
          </a:xfrm>
          <a:prstGeom prst="rect">
            <a:avLst/>
          </a:prstGeom>
        </p:spPr>
        <p:txBody>
          <a:bodyPr wrap="square">
            <a:spAutoFit/>
          </a:bodyPr>
          <a:lstStyle/>
          <a:p>
            <a:r>
              <a:rPr lang="lt-LT" dirty="0">
                <a:latin typeface="Times New Roman" panose="02020603050405020304" pitchFamily="18" charset="0"/>
                <a:cs typeface="Times New Roman" panose="02020603050405020304" pitchFamily="18" charset="0"/>
              </a:rPr>
              <a:t>Visų pirma apsaugokite nelaimingo atsitikimo vietą, pastatykite avarinio sustojimo ženklą</a:t>
            </a:r>
          </a:p>
        </p:txBody>
      </p:sp>
      <p:sp>
        <p:nvSpPr>
          <p:cNvPr id="12" name="Rectangle 11"/>
          <p:cNvSpPr/>
          <p:nvPr/>
        </p:nvSpPr>
        <p:spPr>
          <a:xfrm>
            <a:off x="6367490" y="4365104"/>
            <a:ext cx="2292846" cy="923330"/>
          </a:xfrm>
          <a:prstGeom prst="rect">
            <a:avLst/>
          </a:prstGeom>
        </p:spPr>
        <p:txBody>
          <a:bodyPr wrap="square">
            <a:spAutoFit/>
          </a:bodyPr>
          <a:lstStyle/>
          <a:p>
            <a:r>
              <a:rPr lang="lt-LT" dirty="0">
                <a:latin typeface="Times New Roman" panose="02020603050405020304" pitchFamily="18" charset="0"/>
                <a:cs typeface="Times New Roman" panose="02020603050405020304" pitchFamily="18" charset="0"/>
              </a:rPr>
              <a:t>Įvertinkite situaciją </a:t>
            </a:r>
            <a:r>
              <a:rPr lang="lt-LT" dirty="0" smtClean="0">
                <a:latin typeface="Times New Roman" panose="02020603050405020304" pitchFamily="18" charset="0"/>
                <a:cs typeface="Times New Roman" panose="02020603050405020304" pitchFamily="18" charset="0"/>
              </a:rPr>
              <a:t>   ir </a:t>
            </a:r>
            <a:r>
              <a:rPr lang="lt-LT" dirty="0">
                <a:latin typeface="Times New Roman" panose="02020603050405020304" pitchFamily="18" charset="0"/>
                <a:cs typeface="Times New Roman" panose="02020603050405020304" pitchFamily="18" charset="0"/>
              </a:rPr>
              <a:t>atsargiai apgalvotai veikite</a:t>
            </a:r>
          </a:p>
        </p:txBody>
      </p:sp>
    </p:spTree>
    <p:extLst>
      <p:ext uri="{BB962C8B-B14F-4D97-AF65-F5344CB8AC3E}">
        <p14:creationId xmlns:p14="http://schemas.microsoft.com/office/powerpoint/2010/main" val="57902175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dirty="0"/>
          </a:p>
        </p:txBody>
      </p:sp>
      <p:sp>
        <p:nvSpPr>
          <p:cNvPr id="3" name="Content Placeholder 2"/>
          <p:cNvSpPr>
            <a:spLocks noGrp="1"/>
          </p:cNvSpPr>
          <p:nvPr>
            <p:ph idx="1"/>
          </p:nvPr>
        </p:nvSpPr>
        <p:spPr/>
        <p:txBody>
          <a:bodyPr/>
          <a:lstStyle/>
          <a:p>
            <a:r>
              <a:rPr lang="lt-LT" sz="2000" dirty="0" smtClean="0">
                <a:latin typeface="Times New Roman" panose="02020603050405020304" pitchFamily="18" charset="0"/>
                <a:cs typeface="Times New Roman" panose="02020603050405020304" pitchFamily="18" charset="0"/>
              </a:rPr>
              <a:t>Artėdami prie avarijos vietos, įspėkite paskui važiuojančius vairuotojus įjungdami avarinius žibintus.</a:t>
            </a:r>
          </a:p>
          <a:p>
            <a:r>
              <a:rPr lang="lt-LT" sz="2000" dirty="0" smtClean="0">
                <a:latin typeface="Times New Roman" panose="02020603050405020304" pitchFamily="18" charset="0"/>
                <a:cs typeface="Times New Roman" panose="02020603050405020304" pitchFamily="18" charset="0"/>
              </a:rPr>
              <a:t>GMP automobiliams padarykite pravažiavimą.</a:t>
            </a:r>
          </a:p>
          <a:p>
            <a:r>
              <a:rPr lang="lt-LT" sz="2000" dirty="0" smtClean="0">
                <a:latin typeface="Times New Roman" panose="02020603050405020304" pitchFamily="18" charset="0"/>
                <a:cs typeface="Times New Roman" panose="02020603050405020304" pitchFamily="18" charset="0"/>
              </a:rPr>
              <a:t>Neprivažiuokite arti nelaimingo atsitikimo vietos. Išlaikykite saugų atstumą – 10 – 20 m.</a:t>
            </a:r>
          </a:p>
          <a:p>
            <a:r>
              <a:rPr lang="lt-LT" sz="2000" dirty="0" smtClean="0">
                <a:latin typeface="Times New Roman" panose="02020603050405020304" pitchFamily="18" charset="0"/>
                <a:cs typeface="Times New Roman" panose="02020603050405020304" pitchFamily="18" charset="0"/>
              </a:rPr>
              <a:t>Savo automobilį pastatykite kelkraštyje taip, kad tamsoje nelaimingo atsitikimo vieta apšviestų Jūsų automobilio žibintai.</a:t>
            </a:r>
          </a:p>
          <a:p>
            <a:r>
              <a:rPr lang="lt-LT" sz="2000" dirty="0" smtClean="0">
                <a:latin typeface="Times New Roman" panose="02020603050405020304" pitchFamily="18" charset="0"/>
                <a:cs typeface="Times New Roman" panose="02020603050405020304" pitchFamily="18" charset="0"/>
              </a:rPr>
              <a:t>Nelaimingo atsitikimo vietą apsaugokite pastatydami avarinio sustojimo ženklą. Mažiausiai 100 m. prieš nelaimingo atsitikimo vietą, dešiniajame kelkraštyje. </a:t>
            </a:r>
          </a:p>
          <a:p>
            <a:r>
              <a:rPr lang="lt-LT" sz="2000" dirty="0" smtClean="0">
                <a:latin typeface="Times New Roman" panose="02020603050405020304" pitchFamily="18" charset="0"/>
                <a:cs typeface="Times New Roman" panose="02020603050405020304" pitchFamily="18" charset="0"/>
              </a:rPr>
              <a:t>Paraginkite kitus vairuotojus, kad jie padėtų teikti pirmąją pagalbą, taip pat pasirūpinkite perspėti priešingos eismo juostos eismo dalyvius.</a:t>
            </a:r>
          </a:p>
          <a:p>
            <a:endParaRPr lang="lt-LT" dirty="0"/>
          </a:p>
        </p:txBody>
      </p:sp>
    </p:spTree>
    <p:extLst>
      <p:ext uri="{BB962C8B-B14F-4D97-AF65-F5344CB8AC3E}">
        <p14:creationId xmlns:p14="http://schemas.microsoft.com/office/powerpoint/2010/main" val="339939757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96752"/>
          </a:xfrm>
        </p:spPr>
        <p:txBody>
          <a:bodyPr/>
          <a:lstStyle/>
          <a:p>
            <a:r>
              <a:rPr lang="lt-LT" sz="4400" dirty="0">
                <a:effectLst/>
                <a:latin typeface="Times New Roman" panose="02020603050405020304" pitchFamily="18" charset="0"/>
                <a:cs typeface="Times New Roman" panose="02020603050405020304" pitchFamily="18" charset="0"/>
              </a:rPr>
              <a:t>Sumušimai</a:t>
            </a:r>
          </a:p>
        </p:txBody>
      </p:sp>
      <p:sp>
        <p:nvSpPr>
          <p:cNvPr id="3" name="Content Placeholder 2"/>
          <p:cNvSpPr>
            <a:spLocks noGrp="1"/>
          </p:cNvSpPr>
          <p:nvPr>
            <p:ph idx="1"/>
          </p:nvPr>
        </p:nvSpPr>
        <p:spPr/>
        <p:txBody>
          <a:bodyPr/>
          <a:lstStyle/>
          <a:p>
            <a:pPr marL="0" indent="0">
              <a:buNone/>
            </a:pPr>
            <a:r>
              <a:rPr lang="en-US" dirty="0" smtClean="0">
                <a:latin typeface="Times New Roman" panose="02020603050405020304" pitchFamily="18" charset="0"/>
                <a:cs typeface="Times New Roman" panose="02020603050405020304" pitchFamily="18" charset="0"/>
              </a:rPr>
              <a:t>                                             </a:t>
            </a:r>
            <a:r>
              <a:rPr lang="lt-LT" sz="2000" b="1" dirty="0" smtClean="0">
                <a:latin typeface="Times New Roman" panose="02020603050405020304" pitchFamily="18" charset="0"/>
                <a:cs typeface="Times New Roman" panose="02020603050405020304" pitchFamily="18" charset="0"/>
              </a:rPr>
              <a:t>Požymiai</a:t>
            </a:r>
            <a:r>
              <a:rPr lang="lt-LT" sz="2000" dirty="0">
                <a:latin typeface="Times New Roman" panose="02020603050405020304" pitchFamily="18" charset="0"/>
                <a:cs typeface="Times New Roman" panose="02020603050405020304" pitchFamily="18" charset="0"/>
              </a:rPr>
              <a:t>:</a:t>
            </a:r>
          </a:p>
          <a:p>
            <a:r>
              <a:rPr lang="lt-LT" sz="2000" dirty="0">
                <a:latin typeface="Times New Roman" panose="02020603050405020304" pitchFamily="18" charset="0"/>
                <a:cs typeface="Times New Roman" panose="02020603050405020304" pitchFamily="18" charset="0"/>
              </a:rPr>
              <a:t>skausmas, nežymus</a:t>
            </a:r>
          </a:p>
          <a:p>
            <a:r>
              <a:rPr lang="lt-LT" sz="2000" dirty="0">
                <a:latin typeface="Times New Roman" panose="02020603050405020304" pitchFamily="18" charset="0"/>
                <a:cs typeface="Times New Roman" panose="02020603050405020304" pitchFamily="18" charset="0"/>
              </a:rPr>
              <a:t>patinimas, nedidelė kraujosruva, judesiai</a:t>
            </a:r>
          </a:p>
          <a:p>
            <a:r>
              <a:rPr lang="lt-LT" sz="2000" dirty="0">
                <a:latin typeface="Times New Roman" panose="02020603050405020304" pitchFamily="18" charset="0"/>
                <a:cs typeface="Times New Roman" panose="02020603050405020304" pitchFamily="18" charset="0"/>
              </a:rPr>
              <a:t>nesutrikę.</a:t>
            </a:r>
          </a:p>
          <a:p>
            <a:pPr marL="0" indent="0">
              <a:buNone/>
            </a:pPr>
            <a:r>
              <a:rPr lang="en-US" sz="2000" dirty="0" smtClean="0">
                <a:latin typeface="Times New Roman" panose="02020603050405020304" pitchFamily="18" charset="0"/>
                <a:cs typeface="Times New Roman" panose="02020603050405020304" pitchFamily="18" charset="0"/>
              </a:rPr>
              <a:t>                                                 </a:t>
            </a:r>
            <a:r>
              <a:rPr lang="lt-LT" sz="2000" b="1" dirty="0" smtClean="0">
                <a:latin typeface="Times New Roman" panose="02020603050405020304" pitchFamily="18" charset="0"/>
                <a:cs typeface="Times New Roman" panose="02020603050405020304" pitchFamily="18" charset="0"/>
              </a:rPr>
              <a:t>Pirmoji </a:t>
            </a:r>
            <a:r>
              <a:rPr lang="lt-LT" sz="2000" b="1" dirty="0">
                <a:latin typeface="Times New Roman" panose="02020603050405020304" pitchFamily="18" charset="0"/>
                <a:cs typeface="Times New Roman" panose="02020603050405020304" pitchFamily="18" charset="0"/>
              </a:rPr>
              <a:t>pagalba:</a:t>
            </a:r>
          </a:p>
          <a:p>
            <a:r>
              <a:rPr lang="lt-LT" sz="2000" dirty="0">
                <a:latin typeface="Times New Roman" panose="02020603050405020304" pitchFamily="18" charset="0"/>
                <a:cs typeface="Times New Roman" panose="02020603050405020304" pitchFamily="18" charset="0"/>
              </a:rPr>
              <a:t>pirmą antrą parą</a:t>
            </a:r>
          </a:p>
          <a:p>
            <a:r>
              <a:rPr lang="lt-LT" sz="2000" dirty="0">
                <a:latin typeface="Times New Roman" panose="02020603050405020304" pitchFamily="18" charset="0"/>
                <a:cs typeface="Times New Roman" panose="02020603050405020304" pitchFamily="18" charset="0"/>
              </a:rPr>
              <a:t>šaldyti , vėliau šildyti, suteikti ramybę.</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1407830"/>
            <a:ext cx="2880320" cy="2176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904" y="4240727"/>
            <a:ext cx="3600400" cy="229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743057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96752"/>
          </a:xfrm>
        </p:spPr>
        <p:txBody>
          <a:bodyPr/>
          <a:lstStyle/>
          <a:p>
            <a:r>
              <a:rPr lang="lt-LT" sz="4000" dirty="0" smtClean="0">
                <a:effectLst/>
                <a:latin typeface="Times New Roman" panose="02020603050405020304" pitchFamily="18" charset="0"/>
                <a:cs typeface="Times New Roman" panose="02020603050405020304" pitchFamily="18" charset="0"/>
              </a:rPr>
              <a:t>Motociklininko šalmo nuėmimas</a:t>
            </a:r>
            <a:endParaRPr lang="lt-LT" sz="4000" dirty="0">
              <a:effectLst/>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r>
              <a:rPr lang="lt-LT" sz="2000" dirty="0" smtClean="0">
                <a:latin typeface="Times New Roman" panose="02020603050405020304" pitchFamily="18" charset="0"/>
                <a:cs typeface="Times New Roman" panose="02020603050405020304" pitchFamily="18" charset="0"/>
              </a:rPr>
              <a:t>Vienas pagalbininkas atsiklaupia už nukentėjusiojo galvos, abiem rankom paima šalmq ir nukentėjusiojo apatinį žandikaulį ir laiko galvą neutralioje padėtyje.</a:t>
            </a:r>
          </a:p>
          <a:p>
            <a:r>
              <a:rPr lang="lt-LT" sz="2000" dirty="0" smtClean="0">
                <a:latin typeface="Times New Roman" panose="02020603050405020304" pitchFamily="18" charset="0"/>
                <a:cs typeface="Times New Roman" panose="02020603050405020304" pitchFamily="18" charset="0"/>
              </a:rPr>
              <a:t>Antrasis pagalbininkas perima galvos stabilizavimo veiksmus – pirštus įkiša kaip įmanoma giliau po šalmu, rankomis apkabina galvą iš abiejų kaklo pusių.</a:t>
            </a:r>
          </a:p>
          <a:p>
            <a:r>
              <a:rPr lang="lt-LT" sz="2000" dirty="0" smtClean="0">
                <a:latin typeface="Times New Roman" panose="02020603050405020304" pitchFamily="18" charset="0"/>
                <a:cs typeface="Times New Roman" panose="02020603050405020304" pitchFamily="18" charset="0"/>
              </a:rPr>
              <a:t>Pirmas pagalbininkas tuo metu atsargiai nuima šalmą.</a:t>
            </a:r>
          </a:p>
          <a:p>
            <a:r>
              <a:rPr lang="lt-LT" sz="2000" dirty="0" smtClean="0">
                <a:latin typeface="Times New Roman" panose="02020603050405020304" pitchFamily="18" charset="0"/>
                <a:cs typeface="Times New Roman" panose="02020603050405020304" pitchFamily="18" charset="0"/>
              </a:rPr>
              <a:t>Nuėmus šalmą, galvos stabilizavimą perima pagalbininkas, esantis už nukentėjusiojo galvos. Galvą reikia laikyti tokioje padėtyje tol, kol bus uždėtas koklo įtvaras arba atvyks GMP. </a:t>
            </a:r>
          </a:p>
          <a:p>
            <a:r>
              <a:rPr lang="lt-LT" sz="2000" dirty="0" smtClean="0">
                <a:latin typeface="Times New Roman" panose="02020603050405020304" pitchFamily="18" charset="0"/>
                <a:cs typeface="Times New Roman" panose="02020603050405020304" pitchFamily="18" charset="0"/>
              </a:rPr>
              <a:t>Apklokite nukentėjusįjį specialia antklode, nuolat tikrinkite jo sąmonę, kvėpavimą, pulsą. </a:t>
            </a:r>
            <a:endParaRPr lang="lt-LT"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192360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sp>
        <p:nvSpPr>
          <p:cNvPr id="3" name="Content Placeholder 2"/>
          <p:cNvSpPr>
            <a:spLocks noGrp="1"/>
          </p:cNvSpPr>
          <p:nvPr>
            <p:ph idx="1"/>
          </p:nvPr>
        </p:nvSpPr>
        <p:spPr/>
        <p:txBody>
          <a:bodyPr>
            <a:normAutofit/>
          </a:bodyPr>
          <a:lstStyle/>
          <a:p>
            <a:pPr marL="0" indent="0">
              <a:buNone/>
            </a:pPr>
            <a:r>
              <a:rPr lang="en-US" b="1" dirty="0" smtClean="0">
                <a:solidFill>
                  <a:srgbClr val="FF0000"/>
                </a:solidFill>
                <a:latin typeface="Times New Roman" panose="02020603050405020304" pitchFamily="18" charset="0"/>
                <a:cs typeface="Times New Roman" panose="02020603050405020304" pitchFamily="18" charset="0"/>
              </a:rPr>
              <a:t>       </a:t>
            </a:r>
            <a:r>
              <a:rPr lang="lt-LT" b="1" dirty="0" smtClean="0">
                <a:solidFill>
                  <a:srgbClr val="FF0000"/>
                </a:solidFill>
                <a:latin typeface="Times New Roman" panose="02020603050405020304" pitchFamily="18" charset="0"/>
                <a:cs typeface="Times New Roman" panose="02020603050405020304" pitchFamily="18" charset="0"/>
              </a:rPr>
              <a:t>Jei motociklininko nereikia gaivinti, galvos ir kaklo srityje nėra kraujavimo – šalmo jokiu būdu nenuimkite</a:t>
            </a:r>
            <a:r>
              <a:rPr lang="en-US" b="1" dirty="0" smtClean="0">
                <a:solidFill>
                  <a:srgbClr val="FF0000"/>
                </a:solidFill>
                <a:latin typeface="Times New Roman" panose="02020603050405020304" pitchFamily="18" charset="0"/>
                <a:cs typeface="Times New Roman" panose="02020603050405020304" pitchFamily="18" charset="0"/>
              </a:rPr>
              <a:t>!</a:t>
            </a:r>
          </a:p>
          <a:p>
            <a:pPr marL="0" indent="0">
              <a:buNone/>
            </a:pP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Atminkite</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motociklininkas</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gali</a:t>
            </a:r>
            <a:r>
              <a:rPr lang="en-US" b="1" dirty="0" smtClean="0">
                <a:solidFill>
                  <a:srgbClr val="FF0000"/>
                </a:solidFill>
                <a:latin typeface="Times New Roman" panose="02020603050405020304" pitchFamily="18" charset="0"/>
                <a:cs typeface="Times New Roman" panose="02020603050405020304" pitchFamily="18" charset="0"/>
              </a:rPr>
              <a:t> b</a:t>
            </a:r>
            <a:r>
              <a:rPr lang="lt-LT" b="1" dirty="0" smtClean="0">
                <a:solidFill>
                  <a:srgbClr val="FF0000"/>
                </a:solidFill>
                <a:latin typeface="Times New Roman" panose="02020603050405020304" pitchFamily="18" charset="0"/>
                <a:cs typeface="Times New Roman" panose="02020603050405020304" pitchFamily="18" charset="0"/>
              </a:rPr>
              <a:t>ūti susižalojęs stuburą.</a:t>
            </a:r>
          </a:p>
          <a:p>
            <a:pPr marL="0" indent="0">
              <a:buNone/>
            </a:pPr>
            <a:r>
              <a:rPr lang="lt-LT" b="1" dirty="0">
                <a:solidFill>
                  <a:srgbClr val="FF0000"/>
                </a:solidFill>
                <a:latin typeface="Times New Roman" panose="02020603050405020304" pitchFamily="18" charset="0"/>
                <a:cs typeface="Times New Roman" panose="02020603050405020304" pitchFamily="18" charset="0"/>
              </a:rPr>
              <a:t> </a:t>
            </a:r>
            <a:r>
              <a:rPr lang="lt-LT" b="1" dirty="0" smtClean="0">
                <a:solidFill>
                  <a:srgbClr val="FF0000"/>
                </a:solidFill>
                <a:latin typeface="Times New Roman" panose="02020603050405020304" pitchFamily="18" charset="0"/>
                <a:cs typeface="Times New Roman" panose="02020603050405020304" pitchFamily="18" charset="0"/>
              </a:rPr>
              <a:t>      Įvertinkite gyvybines funkcijas.</a:t>
            </a:r>
          </a:p>
          <a:p>
            <a:pPr marL="0" indent="0">
              <a:buNone/>
            </a:pPr>
            <a:endParaRPr lang="lt-LT" b="1" dirty="0">
              <a:solidFill>
                <a:srgbClr val="FF0000"/>
              </a:solidFill>
              <a:latin typeface="Times New Roman" panose="02020603050405020304" pitchFamily="18" charset="0"/>
              <a:cs typeface="Times New Roman" panose="02020603050405020304" pitchFamily="18" charset="0"/>
            </a:endParaRPr>
          </a:p>
          <a:p>
            <a:pPr marL="0" indent="0">
              <a:buNone/>
            </a:pPr>
            <a:r>
              <a:rPr lang="en-US" b="1" dirty="0" smtClean="0">
                <a:solidFill>
                  <a:srgbClr val="FF0000"/>
                </a:solidFill>
                <a:latin typeface="Times New Roman" panose="02020603050405020304" pitchFamily="18" charset="0"/>
                <a:cs typeface="Times New Roman" panose="02020603050405020304" pitchFamily="18" charset="0"/>
              </a:rPr>
              <a:t> </a:t>
            </a:r>
            <a:endParaRPr lang="lt-LT" b="1" dirty="0">
              <a:solidFill>
                <a:srgbClr val="FF0000"/>
              </a:solidFill>
              <a:latin typeface="Times New Roman" panose="02020603050405020304" pitchFamily="18" charset="0"/>
              <a:cs typeface="Times New Roman" panose="02020603050405020304" pitchFamily="18" charset="0"/>
            </a:endParaRPr>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3415498"/>
            <a:ext cx="4955704" cy="2787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65806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sz="4400" dirty="0">
                <a:effectLst/>
                <a:latin typeface="Times New Roman" panose="02020603050405020304" pitchFamily="18" charset="0"/>
                <a:cs typeface="Times New Roman" panose="02020603050405020304" pitchFamily="18" charset="0"/>
              </a:rPr>
              <a:t>Žmogų nutrenkė elektra – kaip jam padėti</a:t>
            </a:r>
            <a:r>
              <a:rPr lang="lt-LT" sz="4400" dirty="0" smtClean="0">
                <a:effectLst/>
                <a:latin typeface="Times New Roman" panose="02020603050405020304" pitchFamily="18" charset="0"/>
                <a:cs typeface="Times New Roman" panose="02020603050405020304" pitchFamily="18" charset="0"/>
              </a:rPr>
              <a:t>?</a:t>
            </a:r>
            <a:endParaRPr lang="lt-LT" sz="4400" dirty="0">
              <a:effectLst/>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algn="just"/>
            <a:r>
              <a:rPr lang="lt-LT" dirty="0">
                <a:latin typeface="Times New Roman" panose="02020603050405020304" pitchFamily="18" charset="0"/>
                <a:cs typeface="Times New Roman" panose="02020603050405020304" pitchFamily="18" charset="0"/>
              </a:rPr>
              <a:t>Elektros traumą gali sukelti prisilietimas prie netvarkingų elektros laidų, kuriais teka elektros srovė, netinkamas elektros prietaisų naudojimas ar žaibas.</a:t>
            </a:r>
          </a:p>
        </p:txBody>
      </p:sp>
    </p:spTree>
    <p:extLst>
      <p:ext uri="{BB962C8B-B14F-4D97-AF65-F5344CB8AC3E}">
        <p14:creationId xmlns:p14="http://schemas.microsoft.com/office/powerpoint/2010/main" val="235711393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lt-LT" sz="4400" dirty="0">
                <a:effectLst/>
                <a:latin typeface="Times New Roman" panose="02020603050405020304" pitchFamily="18" charset="0"/>
                <a:cs typeface="Times New Roman" panose="02020603050405020304" pitchFamily="18" charset="0"/>
              </a:rPr>
              <a:t>Elektros srovės poveikis žmogaus organizmui:</a:t>
            </a:r>
          </a:p>
        </p:txBody>
      </p:sp>
      <p:sp>
        <p:nvSpPr>
          <p:cNvPr id="3" name="Content Placeholder 2"/>
          <p:cNvSpPr>
            <a:spLocks noGrp="1"/>
          </p:cNvSpPr>
          <p:nvPr>
            <p:ph idx="1"/>
          </p:nvPr>
        </p:nvSpPr>
        <p:spPr/>
        <p:txBody>
          <a:bodyPr>
            <a:normAutofit/>
          </a:bodyPr>
          <a:lstStyle/>
          <a:p>
            <a:r>
              <a:rPr lang="lt-LT" sz="2000" dirty="0">
                <a:latin typeface="Times New Roman" panose="02020603050405020304" pitchFamily="18" charset="0"/>
                <a:cs typeface="Times New Roman" panose="02020603050405020304" pitchFamily="18" charset="0"/>
              </a:rPr>
              <a:t>prasideda mėšlungiški raumenų traukuliai, ištinka kojų ir rankų </a:t>
            </a:r>
            <a:r>
              <a:rPr lang="lt-LT" sz="2000" dirty="0" smtClean="0">
                <a:latin typeface="Times New Roman" panose="02020603050405020304" pitchFamily="18" charset="0"/>
                <a:cs typeface="Times New Roman" panose="02020603050405020304" pitchFamily="18" charset="0"/>
              </a:rPr>
              <a:t>paralyžius;</a:t>
            </a:r>
          </a:p>
          <a:p>
            <a:r>
              <a:rPr lang="lt-LT" sz="2000" dirty="0" smtClean="0">
                <a:latin typeface="Times New Roman" panose="02020603050405020304" pitchFamily="18" charset="0"/>
                <a:cs typeface="Times New Roman" panose="02020603050405020304" pitchFamily="18" charset="0"/>
              </a:rPr>
              <a:t>pažeidžiami </a:t>
            </a:r>
            <a:r>
              <a:rPr lang="lt-LT" sz="2000" dirty="0">
                <a:latin typeface="Times New Roman" panose="02020603050405020304" pitchFamily="18" charset="0"/>
                <a:cs typeface="Times New Roman" panose="02020603050405020304" pitchFamily="18" charset="0"/>
              </a:rPr>
              <a:t>kūno audiniai ir gyvybiškai svarbūs </a:t>
            </a:r>
            <a:r>
              <a:rPr lang="lt-LT" sz="2000" dirty="0" smtClean="0">
                <a:latin typeface="Times New Roman" panose="02020603050405020304" pitchFamily="18" charset="0"/>
                <a:cs typeface="Times New Roman" panose="02020603050405020304" pitchFamily="18" charset="0"/>
              </a:rPr>
              <a:t>organai;</a:t>
            </a:r>
          </a:p>
          <a:p>
            <a:r>
              <a:rPr lang="lt-LT" sz="2000" dirty="0" smtClean="0">
                <a:latin typeface="Times New Roman" panose="02020603050405020304" pitchFamily="18" charset="0"/>
                <a:cs typeface="Times New Roman" panose="02020603050405020304" pitchFamily="18" charset="0"/>
              </a:rPr>
              <a:t>sutrinka </a:t>
            </a:r>
            <a:r>
              <a:rPr lang="lt-LT" sz="2000" dirty="0">
                <a:latin typeface="Times New Roman" panose="02020603050405020304" pitchFamily="18" charset="0"/>
                <a:cs typeface="Times New Roman" panose="02020603050405020304" pitchFamily="18" charset="0"/>
              </a:rPr>
              <a:t>širdies </a:t>
            </a:r>
            <a:r>
              <a:rPr lang="lt-LT" sz="2000" dirty="0" smtClean="0">
                <a:latin typeface="Times New Roman" panose="02020603050405020304" pitchFamily="18" charset="0"/>
                <a:cs typeface="Times New Roman" panose="02020603050405020304" pitchFamily="18" charset="0"/>
              </a:rPr>
              <a:t>veikla;</a:t>
            </a:r>
          </a:p>
          <a:p>
            <a:r>
              <a:rPr lang="lt-LT" sz="2000" dirty="0" smtClean="0">
                <a:latin typeface="Times New Roman" panose="02020603050405020304" pitchFamily="18" charset="0"/>
                <a:cs typeface="Times New Roman" panose="02020603050405020304" pitchFamily="18" charset="0"/>
              </a:rPr>
              <a:t>prasideda </a:t>
            </a:r>
            <a:r>
              <a:rPr lang="lt-LT" sz="2000" dirty="0">
                <a:latin typeface="Times New Roman" panose="02020603050405020304" pitchFamily="18" charset="0"/>
                <a:cs typeface="Times New Roman" panose="02020603050405020304" pitchFamily="18" charset="0"/>
              </a:rPr>
              <a:t>kvėpavimo raumenų </a:t>
            </a:r>
            <a:r>
              <a:rPr lang="lt-LT" sz="2000" dirty="0" smtClean="0">
                <a:latin typeface="Times New Roman" panose="02020603050405020304" pitchFamily="18" charset="0"/>
                <a:cs typeface="Times New Roman" panose="02020603050405020304" pitchFamily="18" charset="0"/>
              </a:rPr>
              <a:t>paralyžius;</a:t>
            </a:r>
          </a:p>
          <a:p>
            <a:r>
              <a:rPr lang="lt-LT" sz="2000" dirty="0" smtClean="0">
                <a:latin typeface="Times New Roman" panose="02020603050405020304" pitchFamily="18" charset="0"/>
                <a:cs typeface="Times New Roman" panose="02020603050405020304" pitchFamily="18" charset="0"/>
              </a:rPr>
              <a:t>žmogų </a:t>
            </a:r>
            <a:r>
              <a:rPr lang="lt-LT" sz="2000" dirty="0">
                <a:latin typeface="Times New Roman" panose="02020603050405020304" pitchFamily="18" charset="0"/>
                <a:cs typeface="Times New Roman" panose="02020603050405020304" pitchFamily="18" charset="0"/>
              </a:rPr>
              <a:t>gali ištikti mirtis.</a:t>
            </a:r>
          </a:p>
        </p:txBody>
      </p:sp>
    </p:spTree>
    <p:extLst>
      <p:ext uri="{BB962C8B-B14F-4D97-AF65-F5344CB8AC3E}">
        <p14:creationId xmlns:p14="http://schemas.microsoft.com/office/powerpoint/2010/main" val="1616868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68760"/>
          </a:xfrm>
        </p:spPr>
        <p:txBody>
          <a:bodyPr/>
          <a:lstStyle/>
          <a:p>
            <a:r>
              <a:rPr lang="lt-LT" dirty="0" smtClean="0"/>
              <a:t> </a:t>
            </a:r>
            <a:r>
              <a:rPr lang="lt-LT" sz="4000" dirty="0" smtClean="0">
                <a:latin typeface="Times New Roman" panose="02020603050405020304" pitchFamily="18" charset="0"/>
                <a:cs typeface="Times New Roman" panose="02020603050405020304" pitchFamily="18" charset="0"/>
              </a:rPr>
              <a:t>UŽSPRINGIMAS</a:t>
            </a:r>
            <a:endParaRPr lang="lt-LT" sz="40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half" idx="2"/>
          </p:nvPr>
        </p:nvSpPr>
        <p:spPr/>
        <p:txBody>
          <a:bodyPr>
            <a:normAutofit/>
          </a:bodyPr>
          <a:lstStyle/>
          <a:p>
            <a:endParaRPr lang="lt-LT" sz="2000" dirty="0" smtClean="0">
              <a:latin typeface="Times New Roman" panose="02020603050405020304" pitchFamily="18" charset="0"/>
              <a:cs typeface="Times New Roman" panose="02020603050405020304" pitchFamily="18" charset="0"/>
            </a:endParaRPr>
          </a:p>
          <a:p>
            <a:endParaRPr lang="lt-LT" sz="2000" dirty="0">
              <a:latin typeface="Times New Roman" panose="02020603050405020304" pitchFamily="18" charset="0"/>
              <a:cs typeface="Times New Roman" panose="02020603050405020304" pitchFamily="18" charset="0"/>
            </a:endParaRPr>
          </a:p>
        </p:txBody>
      </p:sp>
      <p:sp>
        <p:nvSpPr>
          <p:cNvPr id="4" name="Content Placeholder 3"/>
          <p:cNvSpPr>
            <a:spLocks noGrp="1"/>
          </p:cNvSpPr>
          <p:nvPr>
            <p:ph sz="quarter" idx="13"/>
          </p:nvPr>
        </p:nvSpPr>
        <p:spPr/>
        <p:txBody>
          <a:bodyPr>
            <a:normAutofit/>
          </a:bodyPr>
          <a:lstStyle/>
          <a:p>
            <a:r>
              <a:rPr lang="lt-LT" sz="2000" dirty="0" smtClean="0">
                <a:latin typeface="Times New Roman" panose="02020603050405020304" pitchFamily="18" charset="0"/>
                <a:cs typeface="Times New Roman" panose="02020603050405020304" pitchFamily="18" charset="0"/>
              </a:rPr>
              <a:t>Jeigu nukentėjusysis gali kalbėti ir kosėti, nieko nedarykite, tik skatinkite nukentėjusįjį kosėti. Stiprus kosulys yra geriausia svetimkūnio pašalinimo priemonė.</a:t>
            </a:r>
            <a:endParaRPr lang="lt-LT" sz="2000" dirty="0">
              <a:latin typeface="Times New Roman" panose="02020603050405020304" pitchFamily="18" charset="0"/>
              <a:cs typeface="Times New Roman" panose="02020603050405020304" pitchFamily="18" charset="0"/>
            </a:endParaRP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2492896"/>
            <a:ext cx="2921496" cy="3164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7446777"/>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lt-LT" sz="4400" dirty="0">
                <a:effectLst/>
                <a:latin typeface="Times New Roman" panose="02020603050405020304" pitchFamily="18" charset="0"/>
                <a:cs typeface="Times New Roman" panose="02020603050405020304" pitchFamily="18" charset="0"/>
              </a:rPr>
              <a:t>Pirmoji pagalba ištikus elektros traumai</a:t>
            </a:r>
          </a:p>
        </p:txBody>
      </p:sp>
      <p:sp>
        <p:nvSpPr>
          <p:cNvPr id="3" name="Content Placeholder 2"/>
          <p:cNvSpPr>
            <a:spLocks noGrp="1"/>
          </p:cNvSpPr>
          <p:nvPr>
            <p:ph idx="1"/>
          </p:nvPr>
        </p:nvSpPr>
        <p:spPr/>
        <p:txBody>
          <a:bodyPr>
            <a:normAutofit/>
          </a:bodyPr>
          <a:lstStyle/>
          <a:p>
            <a:pPr algn="just"/>
            <a:r>
              <a:rPr lang="lt-LT" sz="2000" b="1" dirty="0">
                <a:solidFill>
                  <a:srgbClr val="FF0000"/>
                </a:solidFill>
                <a:latin typeface="Times New Roman" panose="02020603050405020304" pitchFamily="18" charset="0"/>
                <a:cs typeface="Times New Roman" panose="02020603050405020304" pitchFamily="18" charset="0"/>
              </a:rPr>
              <a:t>Svarbu!</a:t>
            </a:r>
            <a:r>
              <a:rPr lang="lt-LT" sz="2000" dirty="0">
                <a:latin typeface="Times New Roman" panose="02020603050405020304" pitchFamily="18" charset="0"/>
                <a:cs typeface="Times New Roman" panose="02020603050405020304" pitchFamily="18" charset="0"/>
              </a:rPr>
              <a:t> Jei žmogus yra veikiamas aukštos įtampos elektros srovės (pavyzdžiui, iš jos perdavimo linijos arba transformatoriaus), negalima prie jo artintis arba jį liesti, kol elektros srovė neišjungta! Ši elektros srovė veikia kelių metrų atstumu, o lyjant lietui, ji pavojinga net už keliolikos metrų</a:t>
            </a:r>
            <a:r>
              <a:rPr lang="lt-LT" sz="2000" dirty="0" smtClean="0">
                <a:latin typeface="Times New Roman" panose="02020603050405020304" pitchFamily="18" charset="0"/>
                <a:cs typeface="Times New Roman" panose="02020603050405020304" pitchFamily="18" charset="0"/>
              </a:rPr>
              <a:t>.</a:t>
            </a:r>
          </a:p>
          <a:p>
            <a:pPr algn="just"/>
            <a:r>
              <a:rPr lang="lt-LT" sz="2000" dirty="0" smtClean="0">
                <a:latin typeface="Times New Roman" panose="02020603050405020304" pitchFamily="18" charset="0"/>
                <a:cs typeface="Times New Roman" panose="02020603050405020304" pitchFamily="18" charset="0"/>
              </a:rPr>
              <a:t>Jei </a:t>
            </a:r>
            <a:r>
              <a:rPr lang="lt-LT" sz="2000" dirty="0">
                <a:latin typeface="Times New Roman" panose="02020603050405020304" pitchFamily="18" charset="0"/>
                <a:cs typeface="Times New Roman" panose="02020603050405020304" pitchFamily="18" charset="0"/>
              </a:rPr>
              <a:t>yra galimybė tai padaryti saugiai, pirmiausia reikia nutraukti kontaktą tarp elektros traumuojamo žmogaus ir srovės šaltinio. Geriausia išjungti elektros srovę jungikliu skirstomajame elektros skyde.</a:t>
            </a:r>
          </a:p>
        </p:txBody>
      </p:sp>
    </p:spTree>
    <p:extLst>
      <p:ext uri="{BB962C8B-B14F-4D97-AF65-F5344CB8AC3E}">
        <p14:creationId xmlns:p14="http://schemas.microsoft.com/office/powerpoint/2010/main" val="311638751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sp>
        <p:nvSpPr>
          <p:cNvPr id="3" name="Content Placeholder 2"/>
          <p:cNvSpPr>
            <a:spLocks noGrp="1"/>
          </p:cNvSpPr>
          <p:nvPr>
            <p:ph idx="1"/>
          </p:nvPr>
        </p:nvSpPr>
        <p:spPr/>
        <p:txBody>
          <a:bodyPr>
            <a:normAutofit/>
          </a:bodyPr>
          <a:lstStyle/>
          <a:p>
            <a:pPr algn="just"/>
            <a:r>
              <a:rPr lang="lt-LT" sz="2000" dirty="0">
                <a:latin typeface="Times New Roman" panose="02020603050405020304" pitchFamily="18" charset="0"/>
                <a:cs typeface="Times New Roman" panose="02020603050405020304" pitchFamily="18" charset="0"/>
              </a:rPr>
              <a:t>Jei neįmanoma išjungti elektros srovės, reikia elektros traumuojamą žmogų nustumti nuo elektros šaltinio, nes jis pats dėl raumenų susitraukimo nepajėgia išsivaduoti. Nukentėjusįjį nuo elektros srovės šaltinio reikia nustumti elektrai nelaidžiu daiktu (pavyzdžiui, sausa lazda, lenta, truktelėjus už drabužių ar nutempiant virve, odiniu diržu). Tai būtina daryti viena ranka, atsistojus ant sausų drabužių, sauso medžio, guminio takelio.</a:t>
            </a:r>
          </a:p>
        </p:txBody>
      </p:sp>
    </p:spTree>
    <p:extLst>
      <p:ext uri="{BB962C8B-B14F-4D97-AF65-F5344CB8AC3E}">
        <p14:creationId xmlns:p14="http://schemas.microsoft.com/office/powerpoint/2010/main" val="77516438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sp>
        <p:nvSpPr>
          <p:cNvPr id="3" name="Content Placeholder 2"/>
          <p:cNvSpPr>
            <a:spLocks noGrp="1"/>
          </p:cNvSpPr>
          <p:nvPr>
            <p:ph idx="1"/>
          </p:nvPr>
        </p:nvSpPr>
        <p:spPr/>
        <p:txBody>
          <a:bodyPr/>
          <a:lstStyle/>
          <a:p>
            <a:pPr algn="just"/>
            <a:r>
              <a:rPr lang="lt-LT" dirty="0"/>
              <a:t> </a:t>
            </a:r>
            <a:r>
              <a:rPr lang="lt-LT" sz="2000" dirty="0">
                <a:latin typeface="Times New Roman" panose="02020603050405020304" pitchFamily="18" charset="0"/>
                <a:cs typeface="Times New Roman" panose="02020603050405020304" pitchFamily="18" charset="0"/>
              </a:rPr>
              <a:t>Jei elektros traumuojamas žmogus laiko laidą, jį galima perkirsti kirviu, kurio kotas medinis, arba perkirpti žirklėmis, kurių rankenėlės padengtos plastiku arba guma. Nepamirškime, kad bet kuris žmogus, tiesiogiai prisilietęs prie </a:t>
            </a:r>
            <a:r>
              <a:rPr lang="lt-LT" sz="2000" dirty="0" smtClean="0">
                <a:latin typeface="Times New Roman" panose="02020603050405020304" pitchFamily="18" charset="0"/>
                <a:cs typeface="Times New Roman" panose="02020603050405020304" pitchFamily="18" charset="0"/>
              </a:rPr>
              <a:t>nukentėjusiojo </a:t>
            </a:r>
            <a:r>
              <a:rPr lang="lt-LT" sz="2000" dirty="0">
                <a:latin typeface="Times New Roman" panose="02020603050405020304" pitchFamily="18" charset="0"/>
                <a:cs typeface="Times New Roman" panose="02020603050405020304" pitchFamily="18" charset="0"/>
              </a:rPr>
              <a:t>tekant elektros srovei, pats bus traumuotas</a:t>
            </a:r>
            <a:r>
              <a:rPr lang="lt-LT" sz="2000" dirty="0" smtClean="0">
                <a:latin typeface="Times New Roman" panose="02020603050405020304" pitchFamily="18" charset="0"/>
                <a:cs typeface="Times New Roman" panose="02020603050405020304" pitchFamily="18" charset="0"/>
              </a:rPr>
              <a:t>.</a:t>
            </a:r>
          </a:p>
          <a:p>
            <a:pPr algn="just"/>
            <a:r>
              <a:rPr lang="lt-LT" sz="2000" dirty="0">
                <a:latin typeface="Times New Roman" panose="02020603050405020304" pitchFamily="18" charset="0"/>
                <a:cs typeface="Times New Roman" panose="02020603050405020304" pitchFamily="18" charset="0"/>
              </a:rPr>
              <a:t>Jei užsidega nukentėjusiojo drabužiai, pirmiausia išjunkite elektros srovę, o tik tada gesinkite ugnį vandeniu arba gesintuvu, ant degančio žmogaus užmeskite antklodžių.</a:t>
            </a:r>
          </a:p>
        </p:txBody>
      </p:sp>
    </p:spTree>
    <p:extLst>
      <p:ext uri="{BB962C8B-B14F-4D97-AF65-F5344CB8AC3E}">
        <p14:creationId xmlns:p14="http://schemas.microsoft.com/office/powerpoint/2010/main" val="3998217454"/>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sp>
        <p:nvSpPr>
          <p:cNvPr id="3" name="Content Placeholder 2"/>
          <p:cNvSpPr>
            <a:spLocks noGrp="1"/>
          </p:cNvSpPr>
          <p:nvPr>
            <p:ph idx="1"/>
          </p:nvPr>
        </p:nvSpPr>
        <p:spPr/>
        <p:txBody>
          <a:bodyPr>
            <a:normAutofit/>
          </a:bodyPr>
          <a:lstStyle/>
          <a:p>
            <a:pPr algn="just"/>
            <a:r>
              <a:rPr lang="lt-LT" sz="2000" dirty="0">
                <a:latin typeface="Times New Roman" panose="02020603050405020304" pitchFamily="18" charset="0"/>
                <a:cs typeface="Times New Roman" panose="02020603050405020304" pitchFamily="18" charset="0"/>
              </a:rPr>
              <a:t>Jei elektros išlydžiai nudegina odą, pažeistą vietą skubiai vėsinkite vandeniu (ne trumpiau kaip 30 min.), ant jos dėkite sterilų tvarstį ar apdenkite švariu rankšluosčiu. Jei nudegė rankų plaštakos – nusekite laikrodį, numaukite žiedus, apyrankes, nes audiniams patinus tai atlikti bus </a:t>
            </a:r>
            <a:r>
              <a:rPr lang="lt-LT" sz="2000" dirty="0" smtClean="0">
                <a:latin typeface="Times New Roman" panose="02020603050405020304" pitchFamily="18" charset="0"/>
                <a:cs typeface="Times New Roman" panose="02020603050405020304" pitchFamily="18" charset="0"/>
              </a:rPr>
              <a:t>sudėtinga.</a:t>
            </a:r>
          </a:p>
          <a:p>
            <a:pPr algn="just"/>
            <a:r>
              <a:rPr lang="lt-LT" sz="2000" dirty="0" smtClean="0">
                <a:latin typeface="Times New Roman" panose="02020603050405020304" pitchFamily="18" charset="0"/>
                <a:cs typeface="Times New Roman" panose="02020603050405020304" pitchFamily="18" charset="0"/>
              </a:rPr>
              <a:t>Būtinai </a:t>
            </a:r>
            <a:r>
              <a:rPr lang="lt-LT" sz="2000" dirty="0">
                <a:latin typeface="Times New Roman" panose="02020603050405020304" pitchFamily="18" charset="0"/>
                <a:cs typeface="Times New Roman" panose="02020603050405020304" pitchFamily="18" charset="0"/>
              </a:rPr>
              <a:t>nedelsiant kvieskite greitąją medicinos pagalbą.</a:t>
            </a:r>
          </a:p>
        </p:txBody>
      </p:sp>
    </p:spTree>
    <p:extLst>
      <p:ext uri="{BB962C8B-B14F-4D97-AF65-F5344CB8AC3E}">
        <p14:creationId xmlns:p14="http://schemas.microsoft.com/office/powerpoint/2010/main" val="1100155040"/>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pt-BR" sz="4400" dirty="0">
                <a:effectLst/>
                <a:latin typeface="Times New Roman" panose="02020603050405020304" pitchFamily="18" charset="0"/>
                <a:cs typeface="Times New Roman" panose="02020603050405020304" pitchFamily="18" charset="0"/>
              </a:rPr>
              <a:t>Naujos sudėties pirmosios pagalbos rinkinys</a:t>
            </a:r>
            <a:endParaRPr lang="lt-LT" sz="4400" dirty="0">
              <a:effectLst/>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fontScale="77500" lnSpcReduction="20000"/>
          </a:bodyPr>
          <a:lstStyle/>
          <a:p>
            <a:pPr marL="0" indent="0">
              <a:buNone/>
            </a:pPr>
            <a:r>
              <a:rPr lang="lt-LT" dirty="0">
                <a:latin typeface="Times New Roman" panose="02020603050405020304" pitchFamily="18" charset="0"/>
                <a:cs typeface="Times New Roman" panose="02020603050405020304" pitchFamily="18" charset="0"/>
              </a:rPr>
              <a:t>1. Sterilūs pleistrai - 10 vnt.;</a:t>
            </a:r>
          </a:p>
          <a:p>
            <a:pPr marL="0" indent="0">
              <a:buNone/>
            </a:pPr>
            <a:r>
              <a:rPr lang="lt-LT" dirty="0">
                <a:latin typeface="Times New Roman" panose="02020603050405020304" pitchFamily="18" charset="0"/>
                <a:cs typeface="Times New Roman" panose="02020603050405020304" pitchFamily="18" charset="0"/>
              </a:rPr>
              <a:t>2. Pleistras rulonėlyje 2.5 cm x 5 m - 1vnt.;</a:t>
            </a:r>
          </a:p>
          <a:p>
            <a:pPr marL="0" indent="0">
              <a:buNone/>
            </a:pPr>
            <a:r>
              <a:rPr lang="lt-LT" dirty="0">
                <a:latin typeface="Times New Roman" panose="02020603050405020304" pitchFamily="18" charset="0"/>
                <a:cs typeface="Times New Roman" panose="02020603050405020304" pitchFamily="18" charset="0"/>
              </a:rPr>
              <a:t>3. Sterilus spaudžiamas tvarstis 10 cm x 10 cm, pats tvarstis 15 cm x 180 cm - 1 vnt.;</a:t>
            </a:r>
          </a:p>
          <a:p>
            <a:pPr marL="0" indent="0">
              <a:buNone/>
            </a:pPr>
            <a:r>
              <a:rPr lang="lt-LT" dirty="0" smtClean="0">
                <a:latin typeface="Times New Roman" panose="02020603050405020304" pitchFamily="18" charset="0"/>
                <a:cs typeface="Times New Roman" panose="02020603050405020304" pitchFamily="18" charset="0"/>
              </a:rPr>
              <a:t>4. </a:t>
            </a:r>
            <a:r>
              <a:rPr lang="lt-LT" dirty="0">
                <a:latin typeface="Times New Roman" panose="02020603050405020304" pitchFamily="18" charset="0"/>
                <a:cs typeface="Times New Roman" panose="02020603050405020304" pitchFamily="18" charset="0"/>
              </a:rPr>
              <a:t>Nesterilus tvarstis 6 cm x 500 cm - 5 vnt.;</a:t>
            </a:r>
          </a:p>
          <a:p>
            <a:pPr marL="0" indent="0">
              <a:buNone/>
            </a:pPr>
            <a:r>
              <a:rPr lang="lt-LT" dirty="0">
                <a:latin typeface="Times New Roman" panose="02020603050405020304" pitchFamily="18" charset="0"/>
                <a:cs typeface="Times New Roman" panose="02020603050405020304" pitchFamily="18" charset="0"/>
              </a:rPr>
              <a:t>5. Palaikomasis trikampio formos tvarstis - 2 vnt.;</a:t>
            </a:r>
          </a:p>
          <a:p>
            <a:pPr marL="0" indent="0">
              <a:buNone/>
            </a:pPr>
            <a:r>
              <a:rPr lang="lt-LT" dirty="0">
                <a:latin typeface="Times New Roman" panose="02020603050405020304" pitchFamily="18" charset="0"/>
                <a:cs typeface="Times New Roman" panose="02020603050405020304" pitchFamily="18" charset="0"/>
              </a:rPr>
              <a:t>6. Pirmos pagalbos žirklės - 1 vnt.;</a:t>
            </a:r>
          </a:p>
          <a:p>
            <a:pPr marL="0" indent="0">
              <a:buNone/>
            </a:pPr>
            <a:r>
              <a:rPr lang="lt-LT" dirty="0">
                <a:latin typeface="Times New Roman" panose="02020603050405020304" pitchFamily="18" charset="0"/>
                <a:cs typeface="Times New Roman" panose="02020603050405020304" pitchFamily="18" charset="0"/>
              </a:rPr>
              <a:t>7. Speciali antklodė, skirta paguldyti ir apkloti nukentėjusįjį 160 cm x 210 cm - 2 vnt.;</a:t>
            </a:r>
          </a:p>
          <a:p>
            <a:pPr marL="0" indent="0">
              <a:buNone/>
            </a:pPr>
            <a:r>
              <a:rPr lang="lt-LT" dirty="0">
                <a:latin typeface="Times New Roman" panose="02020603050405020304" pitchFamily="18" charset="0"/>
                <a:cs typeface="Times New Roman" panose="02020603050405020304" pitchFamily="18" charset="0"/>
              </a:rPr>
              <a:t>8. Žaizdų tvarstis sterilus 5 cm x 10 cm - 10 vnt;</a:t>
            </a:r>
          </a:p>
          <a:p>
            <a:pPr marL="0" indent="0">
              <a:buNone/>
            </a:pPr>
            <a:r>
              <a:rPr lang="lt-LT" dirty="0">
                <a:latin typeface="Times New Roman" panose="02020603050405020304" pitchFamily="18" charset="0"/>
                <a:cs typeface="Times New Roman" panose="02020603050405020304" pitchFamily="18" charset="0"/>
              </a:rPr>
              <a:t>9. Vienkartinės pirštinės medicininės - 4 vnt.;</a:t>
            </a:r>
          </a:p>
          <a:p>
            <a:pPr marL="0" indent="0">
              <a:buNone/>
            </a:pPr>
            <a:r>
              <a:rPr lang="lt-LT" dirty="0">
                <a:latin typeface="Times New Roman" panose="02020603050405020304" pitchFamily="18" charset="0"/>
                <a:cs typeface="Times New Roman" panose="02020603050405020304" pitchFamily="18" charset="0"/>
              </a:rPr>
              <a:t>10. Pirmosios pagalbos gaivinimo kaukės dirbtiniam kvėpavimui atlikti - 2 vnt.;</a:t>
            </a:r>
          </a:p>
          <a:p>
            <a:pPr marL="0" indent="0">
              <a:buNone/>
            </a:pPr>
            <a:r>
              <a:rPr lang="lt-LT" dirty="0">
                <a:latin typeface="Times New Roman" panose="02020603050405020304" pitchFamily="18" charset="0"/>
                <a:cs typeface="Times New Roman" panose="02020603050405020304" pitchFamily="18" charset="0"/>
              </a:rPr>
              <a:t>11. Vienkartinis šalčio maišelis - 2 vnt.;</a:t>
            </a:r>
          </a:p>
          <a:p>
            <a:pPr marL="0" indent="0">
              <a:buNone/>
            </a:pPr>
            <a:r>
              <a:rPr lang="lt-LT" dirty="0">
                <a:latin typeface="Times New Roman" panose="02020603050405020304" pitchFamily="18" charset="0"/>
                <a:cs typeface="Times New Roman" panose="02020603050405020304" pitchFamily="18" charset="0"/>
              </a:rPr>
              <a:t>12. Turniketas, skirtas stipriam (masyviam) kraujavimui galūnėse (rankose, kojose) stabdyti - 2 vnt.;</a:t>
            </a:r>
          </a:p>
          <a:p>
            <a:pPr marL="0" indent="0">
              <a:buNone/>
            </a:pPr>
            <a:r>
              <a:rPr lang="lt-LT" dirty="0">
                <a:latin typeface="Times New Roman" panose="02020603050405020304" pitchFamily="18" charset="0"/>
                <a:cs typeface="Times New Roman" panose="02020603050405020304" pitchFamily="18" charset="0"/>
              </a:rPr>
              <a:t>13. Pirmos pagalbos teikimo aprašymas, turniketo naudojimo taisyklės - 1 vnt</a:t>
            </a:r>
            <a:r>
              <a:rPr lang="lt-LT" dirty="0"/>
              <a:t>.;</a:t>
            </a:r>
          </a:p>
        </p:txBody>
      </p:sp>
    </p:spTree>
    <p:extLst>
      <p:ext uri="{BB962C8B-B14F-4D97-AF65-F5344CB8AC3E}">
        <p14:creationId xmlns:p14="http://schemas.microsoft.com/office/powerpoint/2010/main" val="420228873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Dangus palauks</a:t>
            </a:r>
            <a:endParaRPr lang="lt-LT" dirty="0"/>
          </a:p>
        </p:txBody>
      </p:sp>
      <p:pic>
        <p:nvPicPr>
          <p:cNvPr id="4" name="-подождут.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55750" y="1600200"/>
            <a:ext cx="6034088" cy="4525963"/>
          </a:xfrm>
        </p:spPr>
      </p:pic>
    </p:spTree>
    <p:extLst>
      <p:ext uri="{BB962C8B-B14F-4D97-AF65-F5344CB8AC3E}">
        <p14:creationId xmlns:p14="http://schemas.microsoft.com/office/powerpoint/2010/main" val="11819374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2204864"/>
          </a:xfrm>
        </p:spPr>
        <p:txBody>
          <a:bodyPr/>
          <a:lstStyle/>
          <a:p>
            <a:r>
              <a:rPr lang="en-US" dirty="0" smtClean="0"/>
              <a:t> </a:t>
            </a:r>
            <a:r>
              <a:rPr lang="lt-LT" dirty="0" smtClean="0"/>
              <a:t>Ačiū </a:t>
            </a:r>
            <a:r>
              <a:rPr lang="lt-LT" dirty="0"/>
              <a:t>už dėmesį</a:t>
            </a:r>
            <a:r>
              <a:rPr lang="lt-LT" dirty="0" smtClean="0"/>
              <a:t>!!!</a:t>
            </a:r>
            <a:r>
              <a:rPr lang="lt-LT" dirty="0"/>
              <a:t/>
            </a:r>
            <a:br>
              <a:rPr lang="lt-LT" dirty="0"/>
            </a:br>
            <a:endParaRPr lang="lt-LT" dirty="0"/>
          </a:p>
        </p:txBody>
      </p:sp>
      <p:sp>
        <p:nvSpPr>
          <p:cNvPr id="3" name="Content Placeholder 2"/>
          <p:cNvSpPr>
            <a:spLocks noGrp="1"/>
          </p:cNvSpPr>
          <p:nvPr>
            <p:ph idx="1"/>
          </p:nvPr>
        </p:nvSpPr>
        <p:spPr>
          <a:xfrm>
            <a:off x="467544" y="1628800"/>
            <a:ext cx="8229600" cy="4525963"/>
          </a:xfrm>
        </p:spPr>
        <p:txBody>
          <a:bodyPr>
            <a:normAutofit/>
          </a:bodyPr>
          <a:lstStyle/>
          <a:p>
            <a:pPr marL="0" indent="0">
              <a:buNone/>
            </a:pPr>
            <a:r>
              <a:rPr lang="lt-LT" dirty="0" smtClean="0"/>
              <a:t>           </a:t>
            </a:r>
            <a:r>
              <a:rPr lang="en-US" dirty="0" smtClean="0"/>
              <a:t>           </a:t>
            </a:r>
            <a:r>
              <a:rPr lang="lt-LT" dirty="0" smtClean="0"/>
              <a:t> </a:t>
            </a:r>
            <a:endParaRPr lang="en-US" dirty="0" smtClean="0"/>
          </a:p>
          <a:p>
            <a:pPr marL="0" indent="0">
              <a:buNone/>
            </a:pPr>
            <a:endParaRPr lang="en-US" dirty="0"/>
          </a:p>
          <a:p>
            <a:pPr marL="0" indent="0">
              <a:buNone/>
            </a:pPr>
            <a:endParaRPr lang="en-US" dirty="0" smtClean="0"/>
          </a:p>
          <a:p>
            <a:pPr marL="0" indent="0">
              <a:buNone/>
            </a:pPr>
            <a:endParaRPr lang="en-US" dirty="0" smtClean="0"/>
          </a:p>
          <a:p>
            <a:pPr marL="0" indent="0">
              <a:buNone/>
            </a:pPr>
            <a:endParaRPr lang="en-US" dirty="0"/>
          </a:p>
          <a:p>
            <a:pPr marL="0" indent="0">
              <a:buNone/>
            </a:pPr>
            <a:r>
              <a:rPr lang="lt-LT" sz="4400" dirty="0" smtClean="0">
                <a:latin typeface="Times New Roman" panose="02020603050405020304" pitchFamily="18" charset="0"/>
                <a:cs typeface="Times New Roman" panose="02020603050405020304" pitchFamily="18" charset="0"/>
              </a:rPr>
              <a:t>  </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Saugokime</a:t>
            </a:r>
            <a:r>
              <a:rPr lang="en-US" sz="4400" dirty="0" smtClean="0">
                <a:latin typeface="Times New Roman" panose="02020603050405020304" pitchFamily="18" charset="0"/>
                <a:cs typeface="Times New Roman" panose="02020603050405020304" pitchFamily="18" charset="0"/>
              </a:rPr>
              <a:t> save </a:t>
            </a:r>
            <a:r>
              <a:rPr lang="en-US" sz="4400" dirty="0" err="1" smtClean="0">
                <a:latin typeface="Times New Roman" panose="02020603050405020304" pitchFamily="18" charset="0"/>
                <a:cs typeface="Times New Roman" panose="02020603050405020304" pitchFamily="18" charset="0"/>
              </a:rPr>
              <a:t>ir</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kitus</a:t>
            </a:r>
            <a:r>
              <a:rPr lang="en-US" sz="4400" dirty="0" smtClean="0">
                <a:latin typeface="Times New Roman" panose="02020603050405020304" pitchFamily="18" charset="0"/>
                <a:cs typeface="Times New Roman" panose="02020603050405020304" pitchFamily="18" charset="0"/>
              </a:rPr>
              <a:t>!!!</a:t>
            </a:r>
          </a:p>
          <a:p>
            <a:pPr marL="0" indent="0">
              <a:buNone/>
            </a:pPr>
            <a:endParaRPr lang="en-US" sz="6000" dirty="0">
              <a:latin typeface="Times New Roman" panose="02020603050405020304" pitchFamily="18" charset="0"/>
              <a:cs typeface="Times New Roman" panose="02020603050405020304" pitchFamily="18" charset="0"/>
            </a:endParaRPr>
          </a:p>
          <a:p>
            <a:pPr marL="0" indent="0">
              <a:buNone/>
            </a:pPr>
            <a:endParaRPr lang="lt-LT" sz="6000" dirty="0">
              <a:latin typeface="Times New Roman" panose="02020603050405020304" pitchFamily="18" charset="0"/>
              <a:cs typeface="Times New Roman" panose="02020603050405020304" pitchFamily="18" charset="0"/>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1840" y="1916832"/>
            <a:ext cx="2505075"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86042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lt-LT"/>
          </a:p>
        </p:txBody>
      </p:sp>
      <p:sp>
        <p:nvSpPr>
          <p:cNvPr id="5" name="Content Placeholder 4"/>
          <p:cNvSpPr>
            <a:spLocks noGrp="1"/>
          </p:cNvSpPr>
          <p:nvPr>
            <p:ph sz="half" idx="2"/>
          </p:nvPr>
        </p:nvSpPr>
        <p:spPr/>
        <p:txBody>
          <a:bodyPr>
            <a:normAutofit/>
          </a:bodyPr>
          <a:lstStyle/>
          <a:p>
            <a:pPr algn="just"/>
            <a:r>
              <a:rPr lang="lt-LT" sz="2000" dirty="0" smtClean="0">
                <a:latin typeface="Times New Roman" panose="02020603050405020304" pitchFamily="18" charset="0"/>
                <a:cs typeface="Times New Roman" panose="02020603050405020304" pitchFamily="18" charset="0"/>
              </a:rPr>
              <a:t>Jei nukentėjusysis negali kalbėti ir kosėti, 5 kartus stuktelkite per nugarą į tarpumentę.</a:t>
            </a:r>
          </a:p>
          <a:p>
            <a:pPr algn="just"/>
            <a:r>
              <a:rPr lang="lt-LT" sz="2000" dirty="0" smtClean="0">
                <a:latin typeface="Times New Roman" panose="02020603050405020304" pitchFamily="18" charset="0"/>
                <a:cs typeface="Times New Roman" panose="02020603050405020304" pitchFamily="18" charset="0"/>
              </a:rPr>
              <a:t>Jei tai nepadeda 5 kartus spustelkite viršutinėje pilvo srityje (atlikite </a:t>
            </a:r>
            <a:r>
              <a:rPr lang="lt-LT" sz="2000" b="1" dirty="0" smtClean="0">
                <a:solidFill>
                  <a:srgbClr val="FF0000"/>
                </a:solidFill>
                <a:latin typeface="Times New Roman" panose="02020603050405020304" pitchFamily="18" charset="0"/>
                <a:cs typeface="Times New Roman" panose="02020603050405020304" pitchFamily="18" charset="0"/>
              </a:rPr>
              <a:t>Heimlicho manevrą</a:t>
            </a:r>
            <a:r>
              <a:rPr lang="lt-LT" sz="2000" dirty="0" smtClean="0">
                <a:latin typeface="Times New Roman" panose="02020603050405020304" pitchFamily="18" charset="0"/>
                <a:cs typeface="Times New Roman" panose="02020603050405020304" pitchFamily="18" charset="0"/>
              </a:rPr>
              <a:t>).</a:t>
            </a:r>
            <a:endParaRPr lang="lt-LT" sz="2000" dirty="0">
              <a:latin typeface="Times New Roman" panose="02020603050405020304" pitchFamily="18" charset="0"/>
              <a:cs typeface="Times New Roman" panose="02020603050405020304" pitchFamily="18" charset="0"/>
            </a:endParaRPr>
          </a:p>
        </p:txBody>
      </p:sp>
      <p:pic>
        <p:nvPicPr>
          <p:cNvPr id="7170" name="Picture 2"/>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8013" y="260648"/>
            <a:ext cx="3368860" cy="2241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68" y="3861048"/>
            <a:ext cx="1962150" cy="233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3340264"/>
            <a:ext cx="4176464" cy="2854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31477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68760"/>
          </a:xfrm>
        </p:spPr>
        <p:txBody>
          <a:bodyPr/>
          <a:lstStyle/>
          <a:p>
            <a:r>
              <a:rPr lang="fi-FI" sz="4000" dirty="0">
                <a:latin typeface="Times New Roman" panose="02020603050405020304" pitchFamily="18" charset="0"/>
                <a:cs typeface="Times New Roman" panose="02020603050405020304" pitchFamily="18" charset="0"/>
              </a:rPr>
              <a:t>KĄ DARYTI, JEI ESI VIENAS?</a:t>
            </a:r>
            <a:endParaRPr lang="lt-LT" sz="4000" dirty="0">
              <a:latin typeface="Times New Roman" panose="02020603050405020304" pitchFamily="18" charset="0"/>
              <a:cs typeface="Times New Roman" panose="02020603050405020304" pitchFamily="18" charset="0"/>
            </a:endParaRPr>
          </a:p>
        </p:txBody>
      </p:sp>
      <p:sp>
        <p:nvSpPr>
          <p:cNvPr id="5" name="Content Placeholder 4"/>
          <p:cNvSpPr>
            <a:spLocks noGrp="1"/>
          </p:cNvSpPr>
          <p:nvPr>
            <p:ph idx="1"/>
          </p:nvPr>
        </p:nvSpPr>
        <p:spPr/>
        <p:txBody>
          <a:bodyPr>
            <a:normAutofit/>
          </a:bodyPr>
          <a:lstStyle/>
          <a:p>
            <a:pPr algn="just"/>
            <a:r>
              <a:rPr lang="lt-LT" sz="2000" dirty="0">
                <a:latin typeface="Times New Roman" panose="02020603050405020304" pitchFamily="18" charset="0"/>
                <a:cs typeface="Times New Roman" panose="02020603050405020304" pitchFamily="18" charset="0"/>
              </a:rPr>
              <a:t>Vienos rankos kumštį uždėkite ant pilvo srities vidurio, virš bambos, tada kita ranka suimkite už savo kumščio ir staigiu judesiu spustelkite jį į </a:t>
            </a:r>
            <a:r>
              <a:rPr lang="lt-LT" sz="2000" dirty="0" smtClean="0">
                <a:latin typeface="Times New Roman" panose="02020603050405020304" pitchFamily="18" charset="0"/>
                <a:cs typeface="Times New Roman" panose="02020603050405020304" pitchFamily="18" charset="0"/>
              </a:rPr>
              <a:t>viršų;</a:t>
            </a:r>
          </a:p>
          <a:p>
            <a:pPr algn="just"/>
            <a:r>
              <a:rPr lang="lt-LT" sz="2000" dirty="0" smtClean="0">
                <a:latin typeface="Times New Roman" panose="02020603050405020304" pitchFamily="18" charset="0"/>
                <a:cs typeface="Times New Roman" panose="02020603050405020304" pitchFamily="18" charset="0"/>
              </a:rPr>
              <a:t>Atsiremkite </a:t>
            </a:r>
            <a:r>
              <a:rPr lang="lt-LT" sz="2000" dirty="0">
                <a:latin typeface="Times New Roman" panose="02020603050405020304" pitchFamily="18" charset="0"/>
                <a:cs typeface="Times New Roman" panose="02020603050405020304" pitchFamily="18" charset="0"/>
              </a:rPr>
              <a:t>į šalia esantį stabilų objektą (kėdės atlošą, kriauklę, vonios kraštą, turėklą ir pan.) ir visu kūnu spustelėkite į jį.</a:t>
            </a:r>
          </a:p>
        </p:txBody>
      </p:sp>
      <p:pic>
        <p:nvPicPr>
          <p:cNvPr id="81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6" y="3140968"/>
            <a:ext cx="1706116" cy="3193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46919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15616" y="664822"/>
            <a:ext cx="7003939" cy="5573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91354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lt-LT"/>
          </a:p>
        </p:txBody>
      </p:sp>
      <p:sp>
        <p:nvSpPr>
          <p:cNvPr id="6" name="Content Placeholder 5"/>
          <p:cNvSpPr>
            <a:spLocks noGrp="1"/>
          </p:cNvSpPr>
          <p:nvPr>
            <p:ph idx="1"/>
          </p:nvPr>
        </p:nvSpPr>
        <p:spPr/>
        <p:txBody>
          <a:bodyPr>
            <a:normAutofit/>
          </a:bodyPr>
          <a:lstStyle/>
          <a:p>
            <a:pPr marL="0" indent="0">
              <a:buNone/>
            </a:pPr>
            <a:r>
              <a:rPr lang="lt-LT" sz="4800" dirty="0" smtClean="0">
                <a:latin typeface="Times New Roman" panose="02020603050405020304" pitchFamily="18" charset="0"/>
                <a:cs typeface="Times New Roman" panose="02020603050405020304" pitchFamily="18" charset="0"/>
              </a:rPr>
              <a:t>   Pagrindinis </a:t>
            </a:r>
            <a:r>
              <a:rPr lang="lt-LT" sz="4800" dirty="0">
                <a:latin typeface="Times New Roman" panose="02020603050405020304" pitchFamily="18" charset="0"/>
                <a:cs typeface="Times New Roman" panose="02020603050405020304" pitchFamily="18" charset="0"/>
              </a:rPr>
              <a:t>gaivinimo tikslas?</a:t>
            </a:r>
          </a:p>
          <a:p>
            <a:endParaRPr lang="lt-LT" sz="4800" dirty="0">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7726" y="2564904"/>
            <a:ext cx="4049289"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90413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83768" y="44624"/>
            <a:ext cx="3528392" cy="6813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69046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95736" y="0"/>
            <a:ext cx="381642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26123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Žaizdų tipai</a:t>
            </a:r>
            <a:endParaRPr lang="lt-LT" dirty="0"/>
          </a:p>
        </p:txBody>
      </p:sp>
      <p:sp>
        <p:nvSpPr>
          <p:cNvPr id="3" name="Content Placeholder 2"/>
          <p:cNvSpPr>
            <a:spLocks noGrp="1"/>
          </p:cNvSpPr>
          <p:nvPr>
            <p:ph sz="half" idx="2"/>
          </p:nvPr>
        </p:nvSpPr>
        <p:spPr/>
        <p:txBody>
          <a:bodyPr/>
          <a:lstStyle/>
          <a:p>
            <a:pPr marL="0" indent="0">
              <a:buNone/>
            </a:pPr>
            <a:r>
              <a:rPr lang="lt-LT" dirty="0" smtClean="0"/>
              <a:t>                                   </a:t>
            </a:r>
          </a:p>
          <a:p>
            <a:pPr marL="0" indent="0">
              <a:buNone/>
            </a:pPr>
            <a:endParaRPr lang="lt-LT" dirty="0"/>
          </a:p>
        </p:txBody>
      </p:sp>
      <p:sp>
        <p:nvSpPr>
          <p:cNvPr id="4" name="Content Placeholder 3"/>
          <p:cNvSpPr>
            <a:spLocks noGrp="1"/>
          </p:cNvSpPr>
          <p:nvPr>
            <p:ph sz="quarter" idx="13"/>
          </p:nvPr>
        </p:nvSpPr>
        <p:spPr>
          <a:xfrm>
            <a:off x="395536" y="1556792"/>
            <a:ext cx="4041648" cy="4526280"/>
          </a:xfrm>
        </p:spPr>
        <p:txBody>
          <a:bodyPr/>
          <a:lstStyle/>
          <a:p>
            <a:r>
              <a:rPr lang="lt-LT" b="1" dirty="0" smtClean="0">
                <a:latin typeface="Times New Roman" panose="02020603050405020304" pitchFamily="18" charset="0"/>
                <a:cs typeface="Times New Roman" panose="02020603050405020304" pitchFamily="18" charset="0"/>
              </a:rPr>
              <a:t>Pjautinės žaizdos</a:t>
            </a:r>
            <a:endParaRPr lang="lt-LT" b="1" dirty="0">
              <a:latin typeface="Times New Roman" panose="02020603050405020304" pitchFamily="18" charset="0"/>
              <a:cs typeface="Times New Roman" panose="02020603050405020304" pitchFamily="18" charset="0"/>
            </a:endParaRPr>
          </a:p>
          <a:p>
            <a:pPr marL="0" indent="0">
              <a:buNone/>
            </a:pPr>
            <a:r>
              <a:rPr lang="lt-LT" dirty="0">
                <a:latin typeface="Times New Roman" panose="02020603050405020304" pitchFamily="18" charset="0"/>
                <a:cs typeface="Times New Roman" panose="02020603050405020304" pitchFamily="18" charset="0"/>
              </a:rPr>
              <a:t>Stipriai kraujuoja, nes aštriu </a:t>
            </a:r>
            <a:r>
              <a:rPr lang="lt-LT" dirty="0" smtClean="0">
                <a:latin typeface="Times New Roman" panose="02020603050405020304" pitchFamily="18" charset="0"/>
                <a:cs typeface="Times New Roman" panose="02020603050405020304" pitchFamily="18" charset="0"/>
              </a:rPr>
              <a:t>daiktu perpjautos </a:t>
            </a:r>
            <a:r>
              <a:rPr lang="lt-LT" dirty="0">
                <a:latin typeface="Times New Roman" panose="02020603050405020304" pitchFamily="18" charset="0"/>
                <a:cs typeface="Times New Roman" panose="02020603050405020304" pitchFamily="18" charset="0"/>
              </a:rPr>
              <a:t>kraujagyslės lieka atviros.</a:t>
            </a: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5978" y="2457074"/>
            <a:ext cx="4591820" cy="3367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95919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sz="4800" dirty="0">
                <a:effectLst/>
                <a:latin typeface="Times New Roman" panose="02020603050405020304" pitchFamily="18" charset="0"/>
                <a:cs typeface="Times New Roman" panose="02020603050405020304" pitchFamily="18" charset="0"/>
              </a:rPr>
              <a:t>Šautinės žaizdos</a:t>
            </a:r>
          </a:p>
        </p:txBody>
      </p:sp>
      <p:pic>
        <p:nvPicPr>
          <p:cNvPr id="2253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4499992" y="2194952"/>
            <a:ext cx="4245829" cy="3025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sz="quarter" idx="13"/>
          </p:nvPr>
        </p:nvSpPr>
        <p:spPr/>
        <p:txBody>
          <a:bodyPr/>
          <a:lstStyle/>
          <a:p>
            <a:r>
              <a:rPr lang="lt-LT" dirty="0" smtClean="0">
                <a:latin typeface="Times New Roman" panose="02020603050405020304" pitchFamily="18" charset="0"/>
                <a:cs typeface="Times New Roman" panose="02020603050405020304" pitchFamily="18" charset="0"/>
              </a:rPr>
              <a:t>Padaromos </a:t>
            </a:r>
            <a:r>
              <a:rPr lang="lt-LT" dirty="0">
                <a:latin typeface="Times New Roman" panose="02020603050405020304" pitchFamily="18" charset="0"/>
                <a:cs typeface="Times New Roman" panose="02020603050405020304" pitchFamily="18" charset="0"/>
              </a:rPr>
              <a:t>šautiniais ginklais. Gali būti viena arba </a:t>
            </a:r>
            <a:r>
              <a:rPr lang="lt-LT" dirty="0" smtClean="0">
                <a:latin typeface="Times New Roman" panose="02020603050405020304" pitchFamily="18" charset="0"/>
                <a:cs typeface="Times New Roman" panose="02020603050405020304" pitchFamily="18" charset="0"/>
              </a:rPr>
              <a:t>dvi angos</a:t>
            </a:r>
            <a:r>
              <a:rPr lang="lt-LT" dirty="0">
                <a:latin typeface="Times New Roman" panose="02020603050405020304" pitchFamily="18" charset="0"/>
                <a:cs typeface="Times New Roman" panose="02020603050405020304" pitchFamily="18" charset="0"/>
              </a:rPr>
              <a:t>: Įėjimo ir išėjimo.</a:t>
            </a:r>
          </a:p>
          <a:p>
            <a:r>
              <a:rPr lang="lt-LT" dirty="0" smtClean="0">
                <a:latin typeface="Times New Roman" panose="02020603050405020304" pitchFamily="18" charset="0"/>
                <a:cs typeface="Times New Roman" panose="02020603050405020304" pitchFamily="18" charset="0"/>
              </a:rPr>
              <a:t>Visada </a:t>
            </a:r>
            <a:r>
              <a:rPr lang="lt-LT" dirty="0">
                <a:latin typeface="Times New Roman" panose="02020603050405020304" pitchFamily="18" charset="0"/>
                <a:cs typeface="Times New Roman" panose="02020603050405020304" pitchFamily="18" charset="0"/>
              </a:rPr>
              <a:t>pavojinga, nes yra giliai pažeidžiama </a:t>
            </a:r>
            <a:r>
              <a:rPr lang="lt-LT" dirty="0" smtClean="0">
                <a:latin typeface="Times New Roman" panose="02020603050405020304" pitchFamily="18" charset="0"/>
                <a:cs typeface="Times New Roman" panose="02020603050405020304" pitchFamily="18" charset="0"/>
              </a:rPr>
              <a:t>stambios kraujagyslės</a:t>
            </a:r>
            <a:r>
              <a:rPr lang="lt-LT" dirty="0">
                <a:latin typeface="Times New Roman" panose="02020603050405020304" pitchFamily="18" charset="0"/>
                <a:cs typeface="Times New Roman" panose="02020603050405020304" pitchFamily="18" charset="0"/>
              </a:rPr>
              <a:t>, nervai, gyvybiškai svarbūs </a:t>
            </a:r>
            <a:r>
              <a:rPr lang="lt-LT" dirty="0" smtClean="0">
                <a:latin typeface="Times New Roman" panose="02020603050405020304" pitchFamily="18" charset="0"/>
                <a:cs typeface="Times New Roman" panose="02020603050405020304" pitchFamily="18" charset="0"/>
              </a:rPr>
              <a:t>organai, patenka </a:t>
            </a:r>
            <a:r>
              <a:rPr lang="lt-LT" dirty="0">
                <a:latin typeface="Times New Roman" panose="02020603050405020304" pitchFamily="18" charset="0"/>
                <a:cs typeface="Times New Roman" panose="02020603050405020304" pitchFamily="18" charset="0"/>
              </a:rPr>
              <a:t>infekcija.</a:t>
            </a:r>
          </a:p>
        </p:txBody>
      </p:sp>
    </p:spTree>
    <p:extLst>
      <p:ext uri="{BB962C8B-B14F-4D97-AF65-F5344CB8AC3E}">
        <p14:creationId xmlns:p14="http://schemas.microsoft.com/office/powerpoint/2010/main" val="41962983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60647"/>
            <a:ext cx="8229600" cy="1833477"/>
          </a:xfrm>
        </p:spPr>
        <p:txBody>
          <a:bodyPr/>
          <a:lstStyle/>
          <a:p>
            <a:r>
              <a:rPr lang="lt-LT" sz="4000" dirty="0">
                <a:effectLst/>
                <a:latin typeface="Times New Roman" panose="02020603050405020304" pitchFamily="18" charset="0"/>
                <a:cs typeface="Times New Roman" panose="02020603050405020304" pitchFamily="18" charset="0"/>
              </a:rPr>
              <a:t>Muštinės žaizdos </a:t>
            </a:r>
            <a:br>
              <a:rPr lang="lt-LT" sz="4000" dirty="0">
                <a:effectLst/>
                <a:latin typeface="Times New Roman" panose="02020603050405020304" pitchFamily="18" charset="0"/>
                <a:cs typeface="Times New Roman" panose="02020603050405020304" pitchFamily="18" charset="0"/>
              </a:rPr>
            </a:br>
            <a:endParaRPr lang="lt-LT" sz="4000" dirty="0">
              <a:effectLst/>
              <a:latin typeface="Times New Roman" panose="02020603050405020304" pitchFamily="18" charset="0"/>
              <a:cs typeface="Times New Roman" panose="02020603050405020304" pitchFamily="18" charset="0"/>
            </a:endParaRPr>
          </a:p>
        </p:txBody>
      </p:sp>
      <p:pic>
        <p:nvPicPr>
          <p:cNvPr id="2150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4644008" y="2156593"/>
            <a:ext cx="4248472" cy="2999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sz="quarter" idx="13"/>
          </p:nvPr>
        </p:nvSpPr>
        <p:spPr/>
        <p:txBody>
          <a:bodyPr/>
          <a:lstStyle/>
          <a:p>
            <a:r>
              <a:rPr lang="lt-LT" dirty="0">
                <a:latin typeface="Times New Roman" panose="02020603050405020304" pitchFamily="18" charset="0"/>
                <a:cs typeface="Times New Roman" panose="02020603050405020304" pitchFamily="18" charset="0"/>
              </a:rPr>
              <a:t>Padaromos kietais bukais daiktais.</a:t>
            </a:r>
          </a:p>
          <a:p>
            <a:pPr marL="0" indent="0">
              <a:buNone/>
            </a:pPr>
            <a:endParaRPr lang="lt-LT" dirty="0"/>
          </a:p>
        </p:txBody>
      </p:sp>
    </p:spTree>
    <p:extLst>
      <p:ext uri="{BB962C8B-B14F-4D97-AF65-F5344CB8AC3E}">
        <p14:creationId xmlns:p14="http://schemas.microsoft.com/office/powerpoint/2010/main" val="2274335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7384"/>
            <a:ext cx="8229600" cy="1224136"/>
          </a:xfrm>
        </p:spPr>
        <p:txBody>
          <a:bodyPr/>
          <a:lstStyle/>
          <a:p>
            <a:r>
              <a:rPr lang="lt-LT" sz="4400" dirty="0">
                <a:latin typeface="Times New Roman" panose="02020603050405020304" pitchFamily="18" charset="0"/>
                <a:cs typeface="Times New Roman" panose="02020603050405020304" pitchFamily="18" charset="0"/>
              </a:rPr>
              <a:t>Kirstinės žaizdos</a:t>
            </a:r>
          </a:p>
        </p:txBody>
      </p:sp>
      <p:sp>
        <p:nvSpPr>
          <p:cNvPr id="3" name="Text Placeholder 2"/>
          <p:cNvSpPr>
            <a:spLocks noGrp="1"/>
          </p:cNvSpPr>
          <p:nvPr>
            <p:ph type="body" idx="1"/>
          </p:nvPr>
        </p:nvSpPr>
        <p:spPr/>
        <p:txBody>
          <a:bodyPr/>
          <a:lstStyle/>
          <a:p>
            <a:endParaRPr lang="lt-LT"/>
          </a:p>
        </p:txBody>
      </p:sp>
      <p:sp>
        <p:nvSpPr>
          <p:cNvPr id="4" name="Text Placeholder 3"/>
          <p:cNvSpPr>
            <a:spLocks noGrp="1"/>
          </p:cNvSpPr>
          <p:nvPr>
            <p:ph type="body" sz="quarter" idx="3"/>
          </p:nvPr>
        </p:nvSpPr>
        <p:spPr/>
        <p:txBody>
          <a:bodyPr/>
          <a:lstStyle/>
          <a:p>
            <a:endParaRPr lang="lt-LT"/>
          </a:p>
        </p:txBody>
      </p:sp>
      <p:pic>
        <p:nvPicPr>
          <p:cNvPr id="20482"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tretch>
            <a:fillRect/>
          </a:stretch>
        </p:blipFill>
        <p:spPr bwMode="auto">
          <a:xfrm>
            <a:off x="179512" y="2276872"/>
            <a:ext cx="4278389" cy="3227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4"/>
          <p:cNvSpPr>
            <a:spLocks noGrp="1"/>
          </p:cNvSpPr>
          <p:nvPr>
            <p:ph sz="quarter" idx="14"/>
          </p:nvPr>
        </p:nvSpPr>
        <p:spPr/>
        <p:txBody>
          <a:bodyPr/>
          <a:lstStyle/>
          <a:p>
            <a:r>
              <a:rPr lang="lt-LT" dirty="0">
                <a:latin typeface="Times New Roman" panose="02020603050405020304" pitchFamily="18" charset="0"/>
                <a:cs typeface="Times New Roman" panose="02020603050405020304" pitchFamily="18" charset="0"/>
              </a:rPr>
              <a:t>Padaromos kertamaisias įrankiais. </a:t>
            </a:r>
            <a:r>
              <a:rPr lang="lt-LT" dirty="0" smtClean="0">
                <a:latin typeface="Times New Roman" panose="02020603050405020304" pitchFamily="18" charset="0"/>
                <a:cs typeface="Times New Roman" panose="02020603050405020304" pitchFamily="18" charset="0"/>
              </a:rPr>
              <a:t>Gali būti </a:t>
            </a:r>
            <a:r>
              <a:rPr lang="lt-LT" dirty="0">
                <a:latin typeface="Times New Roman" panose="02020603050405020304" pitchFamily="18" charset="0"/>
                <a:cs typeface="Times New Roman" panose="02020603050405020304" pitchFamily="18" charset="0"/>
              </a:rPr>
              <a:t>gilios ir stipriai kraujuoti. </a:t>
            </a:r>
          </a:p>
        </p:txBody>
      </p:sp>
    </p:spTree>
    <p:extLst>
      <p:ext uri="{BB962C8B-B14F-4D97-AF65-F5344CB8AC3E}">
        <p14:creationId xmlns:p14="http://schemas.microsoft.com/office/powerpoint/2010/main" val="27197054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96752"/>
          </a:xfrm>
        </p:spPr>
        <p:txBody>
          <a:bodyPr/>
          <a:lstStyle/>
          <a:p>
            <a:r>
              <a:rPr lang="lt-LT" sz="4000" dirty="0">
                <a:latin typeface="Times New Roman" panose="02020603050405020304" pitchFamily="18" charset="0"/>
                <a:cs typeface="Times New Roman" panose="02020603050405020304" pitchFamily="18" charset="0"/>
              </a:rPr>
              <a:t>Durtinės žaizdos</a:t>
            </a:r>
          </a:p>
        </p:txBody>
      </p:sp>
      <p:pic>
        <p:nvPicPr>
          <p:cNvPr id="1945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4572000" y="1943479"/>
            <a:ext cx="3912265" cy="3584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sz="quarter" idx="13"/>
          </p:nvPr>
        </p:nvSpPr>
        <p:spPr/>
        <p:txBody>
          <a:bodyPr>
            <a:normAutofit/>
          </a:bodyPr>
          <a:lstStyle/>
          <a:p>
            <a:r>
              <a:rPr lang="lt-LT" dirty="0">
                <a:latin typeface="Times New Roman" panose="02020603050405020304" pitchFamily="18" charset="0"/>
                <a:cs typeface="Times New Roman" panose="02020603050405020304" pitchFamily="18" charset="0"/>
              </a:rPr>
              <a:t>Durtinė žaizda nedidelė, bet gili. Giliai pažeidžiama</a:t>
            </a:r>
          </a:p>
          <a:p>
            <a:r>
              <a:rPr lang="lt-LT" dirty="0">
                <a:latin typeface="Times New Roman" panose="02020603050405020304" pitchFamily="18" charset="0"/>
                <a:cs typeface="Times New Roman" panose="02020603050405020304" pitchFamily="18" charset="0"/>
              </a:rPr>
              <a:t>stambios kraujagyslės, nervai,gyvybiškai svarbūs</a:t>
            </a:r>
          </a:p>
          <a:p>
            <a:r>
              <a:rPr lang="lt-LT" dirty="0">
                <a:latin typeface="Times New Roman" panose="02020603050405020304" pitchFamily="18" charset="0"/>
                <a:cs typeface="Times New Roman" panose="02020603050405020304" pitchFamily="18" charset="0"/>
              </a:rPr>
              <a:t>organai.</a:t>
            </a:r>
          </a:p>
          <a:p>
            <a:r>
              <a:rPr lang="lt-LT" dirty="0">
                <a:latin typeface="Times New Roman" panose="02020603050405020304" pitchFamily="18" charset="0"/>
                <a:cs typeface="Times New Roman" panose="02020603050405020304" pitchFamily="18" charset="0"/>
              </a:rPr>
              <a:t> Pavojingos, nes jos mažiau kraujuoja į išorę ir</a:t>
            </a:r>
          </a:p>
          <a:p>
            <a:r>
              <a:rPr lang="lt-LT" dirty="0">
                <a:latin typeface="Times New Roman" panose="02020603050405020304" pitchFamily="18" charset="0"/>
                <a:cs typeface="Times New Roman" panose="02020603050405020304" pitchFamily="18" charset="0"/>
              </a:rPr>
              <a:t>neišsiplauna, todėl galima infekcija. </a:t>
            </a:r>
          </a:p>
        </p:txBody>
      </p:sp>
    </p:spTree>
    <p:extLst>
      <p:ext uri="{BB962C8B-B14F-4D97-AF65-F5344CB8AC3E}">
        <p14:creationId xmlns:p14="http://schemas.microsoft.com/office/powerpoint/2010/main" val="40943176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sz="4400" dirty="0">
                <a:latin typeface="Times New Roman" panose="02020603050405020304" pitchFamily="18" charset="0"/>
                <a:cs typeface="Times New Roman" panose="02020603050405020304" pitchFamily="18" charset="0"/>
              </a:rPr>
              <a:t>Kąstinės žaizdos </a:t>
            </a:r>
          </a:p>
        </p:txBody>
      </p:sp>
      <p:pic>
        <p:nvPicPr>
          <p:cNvPr id="1843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4683080" y="1988841"/>
            <a:ext cx="4381662" cy="3425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sz="quarter" idx="13"/>
          </p:nvPr>
        </p:nvSpPr>
        <p:spPr/>
        <p:txBody>
          <a:bodyPr/>
          <a:lstStyle/>
          <a:p>
            <a:r>
              <a:rPr lang="lt-LT" dirty="0">
                <a:latin typeface="Times New Roman" panose="02020603050405020304" pitchFamily="18" charset="0"/>
                <a:cs typeface="Times New Roman" panose="02020603050405020304" pitchFamily="18" charset="0"/>
              </a:rPr>
              <a:t>Atsiranda įkandus gyvūnams.</a:t>
            </a:r>
          </a:p>
          <a:p>
            <a:r>
              <a:rPr lang="lt-LT" dirty="0">
                <a:latin typeface="Times New Roman" panose="02020603050405020304" pitchFamily="18" charset="0"/>
                <a:cs typeface="Times New Roman" panose="02020603050405020304" pitchFamily="18" charset="0"/>
              </a:rPr>
              <a:t>Šios žaizdos beiveik visada supūliuoja.</a:t>
            </a:r>
          </a:p>
          <a:p>
            <a:r>
              <a:rPr lang="lt-LT" dirty="0">
                <a:latin typeface="Times New Roman" panose="02020603050405020304" pitchFamily="18" charset="0"/>
                <a:cs typeface="Times New Roman" panose="02020603050405020304" pitchFamily="18" charset="0"/>
              </a:rPr>
              <a:t>Įkandus pasiutusiam gyvūnui, galima susirgti</a:t>
            </a:r>
          </a:p>
          <a:p>
            <a:r>
              <a:rPr lang="lt-LT" dirty="0">
                <a:latin typeface="Times New Roman" panose="02020603050405020304" pitchFamily="18" charset="0"/>
                <a:cs typeface="Times New Roman" panose="02020603050405020304" pitchFamily="18" charset="0"/>
              </a:rPr>
              <a:t>pasiutlige.</a:t>
            </a:r>
          </a:p>
        </p:txBody>
      </p:sp>
    </p:spTree>
    <p:extLst>
      <p:ext uri="{BB962C8B-B14F-4D97-AF65-F5344CB8AC3E}">
        <p14:creationId xmlns:p14="http://schemas.microsoft.com/office/powerpoint/2010/main" val="19960676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sz="4400" dirty="0">
                <a:latin typeface="Times New Roman" panose="02020603050405020304" pitchFamily="18" charset="0"/>
                <a:cs typeface="Times New Roman" panose="02020603050405020304" pitchFamily="18" charset="0"/>
              </a:rPr>
              <a:t>Plėštinės žaizdos </a:t>
            </a:r>
          </a:p>
        </p:txBody>
      </p:sp>
      <p:pic>
        <p:nvPicPr>
          <p:cNvPr id="1741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4716016" y="2132856"/>
            <a:ext cx="4218004" cy="3025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sz="quarter" idx="13"/>
          </p:nvPr>
        </p:nvSpPr>
        <p:spPr>
          <a:xfrm>
            <a:off x="395536" y="2060848"/>
            <a:ext cx="4041648" cy="4137640"/>
          </a:xfrm>
        </p:spPr>
        <p:txBody>
          <a:bodyPr/>
          <a:lstStyle/>
          <a:p>
            <a:r>
              <a:rPr lang="lt-LT" dirty="0">
                <a:latin typeface="Times New Roman" panose="02020603050405020304" pitchFamily="18" charset="0"/>
                <a:cs typeface="Times New Roman" panose="02020603050405020304" pitchFamily="18" charset="0"/>
              </a:rPr>
              <a:t>Žaizda pavojinga, nes į ją visada </a:t>
            </a:r>
            <a:r>
              <a:rPr lang="lt-LT" dirty="0" smtClean="0">
                <a:latin typeface="Times New Roman" panose="02020603050405020304" pitchFamily="18" charset="0"/>
                <a:cs typeface="Times New Roman" panose="02020603050405020304" pitchFamily="18" charset="0"/>
              </a:rPr>
              <a:t>patenka infekcija</a:t>
            </a:r>
            <a:r>
              <a:rPr lang="lt-LT" dirty="0">
                <a:latin typeface="Times New Roman" panose="02020603050405020304" pitchFamily="18" charset="0"/>
                <a:cs typeface="Times New Roman" panose="02020603050405020304" pitchFamily="18" charset="0"/>
              </a:rPr>
              <a:t>, blogai gyja.</a:t>
            </a:r>
          </a:p>
        </p:txBody>
      </p:sp>
    </p:spTree>
    <p:extLst>
      <p:ext uri="{BB962C8B-B14F-4D97-AF65-F5344CB8AC3E}">
        <p14:creationId xmlns:p14="http://schemas.microsoft.com/office/powerpoint/2010/main" val="23465216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2776"/>
          </a:xfrm>
        </p:spPr>
        <p:txBody>
          <a:bodyPr/>
          <a:lstStyle/>
          <a:p>
            <a:r>
              <a:rPr lang="lt-LT" sz="4800" dirty="0" smtClean="0">
                <a:effectLst/>
                <a:latin typeface="Times New Roman" panose="02020603050405020304" pitchFamily="18" charset="0"/>
                <a:cs typeface="Times New Roman" panose="02020603050405020304" pitchFamily="18" charset="0"/>
              </a:rPr>
              <a:t>Kraujavimas</a:t>
            </a:r>
            <a:r>
              <a:rPr lang="lt-LT" dirty="0" smtClean="0"/>
              <a:t> </a:t>
            </a:r>
            <a:endParaRPr lang="lt-LT" dirty="0"/>
          </a:p>
        </p:txBody>
      </p:sp>
      <p:sp>
        <p:nvSpPr>
          <p:cNvPr id="3" name="Content Placeholder 2"/>
          <p:cNvSpPr>
            <a:spLocks noGrp="1"/>
          </p:cNvSpPr>
          <p:nvPr>
            <p:ph idx="1"/>
          </p:nvPr>
        </p:nvSpPr>
        <p:spPr/>
        <p:txBody>
          <a:bodyPr/>
          <a:lstStyle/>
          <a:p>
            <a:pPr marL="0" indent="0">
              <a:buNone/>
            </a:pPr>
            <a:r>
              <a:rPr lang="lt-LT" dirty="0" smtClean="0"/>
              <a:t>                                  </a:t>
            </a:r>
            <a:r>
              <a:rPr lang="pt-BR" sz="2000" dirty="0" smtClean="0">
                <a:latin typeface="Times New Roman" panose="02020603050405020304" pitchFamily="18" charset="0"/>
                <a:cs typeface="Times New Roman" panose="02020603050405020304" pitchFamily="18" charset="0"/>
              </a:rPr>
              <a:t>Kraujavimas </a:t>
            </a:r>
            <a:r>
              <a:rPr lang="pt-BR" sz="2000" dirty="0">
                <a:latin typeface="Times New Roman" panose="02020603050405020304" pitchFamily="18" charset="0"/>
                <a:cs typeface="Times New Roman" panose="02020603050405020304" pitchFamily="18" charset="0"/>
              </a:rPr>
              <a:t>gali </a:t>
            </a:r>
            <a:r>
              <a:rPr lang="pt-BR" sz="2000" dirty="0" smtClean="0">
                <a:latin typeface="Times New Roman" panose="02020603050405020304" pitchFamily="18" charset="0"/>
                <a:cs typeface="Times New Roman" panose="02020603050405020304" pitchFamily="18" charset="0"/>
              </a:rPr>
              <a:t>būti</a:t>
            </a:r>
            <a:r>
              <a:rPr lang="lt-LT" sz="2000" dirty="0" smtClean="0">
                <a:latin typeface="Times New Roman" panose="02020603050405020304" pitchFamily="18" charset="0"/>
                <a:cs typeface="Times New Roman" panose="02020603050405020304" pitchFamily="18" charset="0"/>
              </a:rPr>
              <a:t>:</a:t>
            </a:r>
          </a:p>
          <a:p>
            <a:r>
              <a:rPr lang="pt-BR" sz="2000" dirty="0" smtClean="0">
                <a:latin typeface="Times New Roman" panose="02020603050405020304" pitchFamily="18" charset="0"/>
                <a:cs typeface="Times New Roman" panose="02020603050405020304" pitchFamily="18" charset="0"/>
              </a:rPr>
              <a:t>išorinis </a:t>
            </a:r>
            <a:endParaRPr lang="lt-LT" sz="2000" dirty="0" smtClean="0">
              <a:latin typeface="Times New Roman" panose="02020603050405020304" pitchFamily="18" charset="0"/>
              <a:cs typeface="Times New Roman" panose="02020603050405020304" pitchFamily="18" charset="0"/>
            </a:endParaRPr>
          </a:p>
          <a:p>
            <a:r>
              <a:rPr lang="pt-BR" sz="2000" dirty="0" smtClean="0">
                <a:latin typeface="Times New Roman" panose="02020603050405020304" pitchFamily="18" charset="0"/>
                <a:cs typeface="Times New Roman" panose="02020603050405020304" pitchFamily="18" charset="0"/>
              </a:rPr>
              <a:t>vidinis.</a:t>
            </a:r>
            <a:endParaRPr lang="lt-LT" sz="2000" dirty="0" smtClean="0">
              <a:latin typeface="Times New Roman" panose="02020603050405020304" pitchFamily="18" charset="0"/>
              <a:cs typeface="Times New Roman" panose="02020603050405020304" pitchFamily="18" charset="0"/>
            </a:endParaRPr>
          </a:p>
          <a:p>
            <a:endParaRPr lang="lt-LT" sz="2000" dirty="0">
              <a:latin typeface="Times New Roman" panose="02020603050405020304" pitchFamily="18" charset="0"/>
              <a:cs typeface="Times New Roman" panose="02020603050405020304" pitchFamily="18" charset="0"/>
            </a:endParaRPr>
          </a:p>
          <a:p>
            <a:r>
              <a:rPr lang="lt-LT" sz="2000" b="1" dirty="0">
                <a:latin typeface="Times New Roman" panose="02020603050405020304" pitchFamily="18" charset="0"/>
                <a:cs typeface="Times New Roman" panose="02020603050405020304" pitchFamily="18" charset="0"/>
              </a:rPr>
              <a:t>Išorinis kraujavimas </a:t>
            </a:r>
            <a:r>
              <a:rPr lang="lt-LT" sz="2000" dirty="0">
                <a:latin typeface="Times New Roman" panose="02020603050405020304" pitchFamily="18" charset="0"/>
                <a:cs typeface="Times New Roman" panose="02020603050405020304" pitchFamily="18" charset="0"/>
              </a:rPr>
              <a:t>– tai kraujavimas iš akimi matomos žaizdos, kurią mes galime užspausti.</a:t>
            </a:r>
          </a:p>
          <a:p>
            <a:r>
              <a:rPr lang="lt-LT" sz="2000" b="1" dirty="0">
                <a:latin typeface="Times New Roman" panose="02020603050405020304" pitchFamily="18" charset="0"/>
                <a:cs typeface="Times New Roman" panose="02020603050405020304" pitchFamily="18" charset="0"/>
              </a:rPr>
              <a:t>Vidinis kraujavimas </a:t>
            </a:r>
            <a:r>
              <a:rPr lang="lt-LT" sz="2000" dirty="0">
                <a:latin typeface="Times New Roman" panose="02020603050405020304" pitchFamily="18" charset="0"/>
                <a:cs typeface="Times New Roman" panose="02020603050405020304" pitchFamily="18" charset="0"/>
              </a:rPr>
              <a:t>– tai nematomas kraujavimas į vidines kūno dalis.</a:t>
            </a:r>
          </a:p>
        </p:txBody>
      </p:sp>
    </p:spTree>
    <p:extLst>
      <p:ext uri="{BB962C8B-B14F-4D97-AF65-F5344CB8AC3E}">
        <p14:creationId xmlns:p14="http://schemas.microsoft.com/office/powerpoint/2010/main" val="2772984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p:txBody>
          <a:bodyPr/>
          <a:lstStyle/>
          <a:p>
            <a:pPr marL="0" indent="0">
              <a:buNone/>
            </a:pPr>
            <a:r>
              <a:rPr lang="lt-LT" sz="2000" b="1" dirty="0" smtClean="0">
                <a:latin typeface="Times New Roman" panose="02020603050405020304" pitchFamily="18" charset="0"/>
                <a:cs typeface="Times New Roman" panose="02020603050405020304" pitchFamily="18" charset="0"/>
              </a:rPr>
              <a:t>         Galimi </a:t>
            </a:r>
            <a:r>
              <a:rPr lang="lt-LT" sz="2000" b="1" dirty="0">
                <a:latin typeface="Times New Roman" panose="02020603050405020304" pitchFamily="18" charset="0"/>
                <a:cs typeface="Times New Roman" panose="02020603050405020304" pitchFamily="18" charset="0"/>
              </a:rPr>
              <a:t>aplinkos pavojai</a:t>
            </a:r>
            <a:r>
              <a:rPr lang="lt-LT" sz="2000" b="1" dirty="0" smtClean="0">
                <a:latin typeface="Times New Roman" panose="02020603050405020304" pitchFamily="18" charset="0"/>
                <a:cs typeface="Times New Roman" panose="02020603050405020304" pitchFamily="18" charset="0"/>
              </a:rPr>
              <a:t>:</a:t>
            </a:r>
          </a:p>
          <a:p>
            <a:r>
              <a:rPr lang="lt-LT" sz="2000" dirty="0" smtClean="0">
                <a:latin typeface="Times New Roman" panose="02020603050405020304" pitchFamily="18" charset="0"/>
                <a:cs typeface="Times New Roman" panose="02020603050405020304" pitchFamily="18" charset="0"/>
              </a:rPr>
              <a:t>Sprogimas</a:t>
            </a:r>
          </a:p>
          <a:p>
            <a:r>
              <a:rPr lang="lt-LT" sz="2000" dirty="0" smtClean="0">
                <a:latin typeface="Times New Roman" panose="02020603050405020304" pitchFamily="18" charset="0"/>
                <a:cs typeface="Times New Roman" panose="02020603050405020304" pitchFamily="18" charset="0"/>
              </a:rPr>
              <a:t>Ugnis</a:t>
            </a:r>
          </a:p>
          <a:p>
            <a:r>
              <a:rPr lang="lt-LT" sz="2000" dirty="0" smtClean="0">
                <a:latin typeface="Times New Roman" panose="02020603050405020304" pitchFamily="18" charset="0"/>
                <a:cs typeface="Times New Roman" panose="02020603050405020304" pitchFamily="18" charset="0"/>
              </a:rPr>
              <a:t>Elektros srovė</a:t>
            </a:r>
          </a:p>
          <a:p>
            <a:r>
              <a:rPr lang="lt-LT" sz="2000" dirty="0" smtClean="0">
                <a:latin typeface="Times New Roman" panose="02020603050405020304" pitchFamily="18" charset="0"/>
                <a:cs typeface="Times New Roman" panose="02020603050405020304" pitchFamily="18" charset="0"/>
              </a:rPr>
              <a:t>Kulkos</a:t>
            </a:r>
          </a:p>
          <a:p>
            <a:r>
              <a:rPr lang="lt-LT" sz="2000" dirty="0" smtClean="0">
                <a:latin typeface="Times New Roman" panose="02020603050405020304" pitchFamily="18" charset="0"/>
                <a:cs typeface="Times New Roman" panose="02020603050405020304" pitchFamily="18" charset="0"/>
              </a:rPr>
              <a:t>Dujos</a:t>
            </a:r>
          </a:p>
          <a:p>
            <a:r>
              <a:rPr lang="lt-LT" sz="2000" dirty="0" smtClean="0">
                <a:latin typeface="Times New Roman" panose="02020603050405020304" pitchFamily="18" charset="0"/>
                <a:cs typeface="Times New Roman" panose="02020603050405020304" pitchFamily="18" charset="0"/>
              </a:rPr>
              <a:t>Transporto eismas</a:t>
            </a:r>
          </a:p>
          <a:p>
            <a:r>
              <a:rPr lang="lt-LT" sz="2000" dirty="0" smtClean="0">
                <a:latin typeface="Times New Roman" panose="02020603050405020304" pitchFamily="18" charset="0"/>
                <a:cs typeface="Times New Roman" panose="02020603050405020304" pitchFamily="18" charset="0"/>
              </a:rPr>
              <a:t>Gilus </a:t>
            </a:r>
            <a:r>
              <a:rPr lang="lt-LT" sz="2000" dirty="0">
                <a:latin typeface="Times New Roman" panose="02020603050405020304" pitchFamily="18" charset="0"/>
                <a:cs typeface="Times New Roman" panose="02020603050405020304" pitchFamily="18" charset="0"/>
              </a:rPr>
              <a:t>vandens telkinio </a:t>
            </a:r>
            <a:r>
              <a:rPr lang="lt-LT" sz="2000" dirty="0" smtClean="0">
                <a:latin typeface="Times New Roman" panose="02020603050405020304" pitchFamily="18" charset="0"/>
                <a:cs typeface="Times New Roman" panose="02020603050405020304" pitchFamily="18" charset="0"/>
              </a:rPr>
              <a:t>dugnas</a:t>
            </a:r>
          </a:p>
          <a:p>
            <a:r>
              <a:rPr lang="lt-LT" sz="2000" dirty="0" smtClean="0">
                <a:latin typeface="Times New Roman" panose="02020603050405020304" pitchFamily="18" charset="0"/>
                <a:cs typeface="Times New Roman" panose="02020603050405020304" pitchFamily="18" charset="0"/>
              </a:rPr>
              <a:t>Nuodingosios medžiagos</a:t>
            </a:r>
          </a:p>
          <a:p>
            <a:r>
              <a:rPr lang="lt-LT" sz="2000" dirty="0" smtClean="0">
                <a:latin typeface="Times New Roman" panose="02020603050405020304" pitchFamily="18" charset="0"/>
                <a:cs typeface="Times New Roman" panose="02020603050405020304" pitchFamily="18" charset="0"/>
              </a:rPr>
              <a:t>Degalų </a:t>
            </a:r>
            <a:r>
              <a:rPr lang="lt-LT" sz="2000" dirty="0">
                <a:latin typeface="Times New Roman" panose="02020603050405020304" pitchFamily="18" charset="0"/>
                <a:cs typeface="Times New Roman" panose="02020603050405020304" pitchFamily="18" charset="0"/>
              </a:rPr>
              <a:t>nuotėkis ir kt.</a:t>
            </a:r>
          </a:p>
          <a:p>
            <a:pPr marL="0" indent="0">
              <a:buNone/>
            </a:pPr>
            <a:endParaRPr lang="lt-LT" sz="2000" b="1" dirty="0">
              <a:latin typeface="Times New Roman" panose="02020603050405020304" pitchFamily="18" charset="0"/>
              <a:cs typeface="Times New Roman" panose="02020603050405020304" pitchFamily="18" charset="0"/>
            </a:endParaRPr>
          </a:p>
          <a:p>
            <a:endParaRPr lang="lt-LT" dirty="0"/>
          </a:p>
        </p:txBody>
      </p:sp>
      <p:sp>
        <p:nvSpPr>
          <p:cNvPr id="2" name="Title 1"/>
          <p:cNvSpPr>
            <a:spLocks noGrp="1"/>
          </p:cNvSpPr>
          <p:nvPr>
            <p:ph type="title"/>
          </p:nvPr>
        </p:nvSpPr>
        <p:spPr>
          <a:xfrm>
            <a:off x="457200" y="0"/>
            <a:ext cx="8229600" cy="1196752"/>
          </a:xfrm>
        </p:spPr>
        <p:txBody>
          <a:bodyPr/>
          <a:lstStyle/>
          <a:p>
            <a:r>
              <a:rPr lang="lt-LT" sz="4000" dirty="0">
                <a:latin typeface="Times New Roman" panose="02020603050405020304" pitchFamily="18" charset="0"/>
                <a:cs typeface="Times New Roman" panose="02020603050405020304" pitchFamily="18" charset="0"/>
              </a:rPr>
              <a:t>ĮVERTINKITE SITUACIJĄ</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3933056"/>
            <a:ext cx="2555790" cy="2492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5"/>
          <p:cNvSpPr>
            <a:spLocks noGrp="1"/>
          </p:cNvSpPr>
          <p:nvPr>
            <p:ph sz="quarter" idx="13"/>
          </p:nvPr>
        </p:nvSpPr>
        <p:spPr>
          <a:effectLst/>
        </p:spPr>
        <p:txBody>
          <a:bodyPr/>
          <a:lstStyle/>
          <a:p>
            <a:pPr marL="0" indent="0">
              <a:buNone/>
            </a:pPr>
            <a:r>
              <a:rPr lang="lt-LT" sz="2000" b="1" dirty="0" smtClean="0">
                <a:latin typeface="Times New Roman" panose="02020603050405020304" pitchFamily="18" charset="0"/>
                <a:cs typeface="Times New Roman" panose="02020603050405020304" pitchFamily="18" charset="0"/>
              </a:rPr>
              <a:t>          Prieš </a:t>
            </a:r>
            <a:r>
              <a:rPr lang="lt-LT" sz="2000" b="1" dirty="0">
                <a:latin typeface="Times New Roman" panose="02020603050405020304" pitchFamily="18" charset="0"/>
                <a:cs typeface="Times New Roman" panose="02020603050405020304" pitchFamily="18" charset="0"/>
              </a:rPr>
              <a:t>prisiartindami prie </a:t>
            </a:r>
            <a:r>
              <a:rPr lang="lt-LT" sz="2000" b="1" dirty="0" smtClean="0">
                <a:latin typeface="Times New Roman" panose="02020603050405020304" pitchFamily="18" charset="0"/>
                <a:cs typeface="Times New Roman" panose="02020603050405020304" pitchFamily="18" charset="0"/>
              </a:rPr>
              <a:t>   nelaimės vietos</a:t>
            </a:r>
            <a:r>
              <a:rPr lang="lt-LT" sz="2000" b="1" dirty="0">
                <a:latin typeface="Times New Roman" panose="02020603050405020304" pitchFamily="18" charset="0"/>
                <a:cs typeface="Times New Roman" panose="02020603050405020304" pitchFamily="18" charset="0"/>
              </a:rPr>
              <a:t>, įvertinkite </a:t>
            </a:r>
            <a:r>
              <a:rPr lang="lt-LT" sz="2000" b="1" dirty="0" smtClean="0">
                <a:latin typeface="Times New Roman" panose="02020603050405020304" pitchFamily="18" charset="0"/>
                <a:cs typeface="Times New Roman" panose="02020603050405020304" pitchFamily="18" charset="0"/>
              </a:rPr>
              <a:t>aplinkos</a:t>
            </a:r>
          </a:p>
          <a:p>
            <a:pPr marL="0" indent="0">
              <a:buNone/>
            </a:pPr>
            <a:r>
              <a:rPr lang="lt-LT" sz="2000" b="1" dirty="0">
                <a:latin typeface="Times New Roman" panose="02020603050405020304" pitchFamily="18" charset="0"/>
                <a:cs typeface="Times New Roman" panose="02020603050405020304" pitchFamily="18" charset="0"/>
              </a:rPr>
              <a:t> </a:t>
            </a:r>
            <a:r>
              <a:rPr lang="lt-LT" sz="2000" b="1" dirty="0" smtClean="0">
                <a:latin typeface="Times New Roman" panose="02020603050405020304" pitchFamily="18" charset="0"/>
                <a:cs typeface="Times New Roman" panose="02020603050405020304" pitchFamily="18" charset="0"/>
              </a:rPr>
              <a:t>                       pavojų:      </a:t>
            </a:r>
            <a:endParaRPr lang="lt-LT" sz="2000" b="1" dirty="0">
              <a:latin typeface="Times New Roman" panose="02020603050405020304" pitchFamily="18" charset="0"/>
              <a:cs typeface="Times New Roman" panose="02020603050405020304" pitchFamily="18" charset="0"/>
            </a:endParaRPr>
          </a:p>
          <a:p>
            <a:r>
              <a:rPr lang="lt-LT" sz="2000" dirty="0">
                <a:latin typeface="Times New Roman" panose="02020603050405020304" pitchFamily="18" charset="0"/>
                <a:cs typeface="Times New Roman" panose="02020603050405020304" pitchFamily="18" charset="0"/>
              </a:rPr>
              <a:t>Sau</a:t>
            </a:r>
          </a:p>
          <a:p>
            <a:r>
              <a:rPr lang="lt-LT" sz="2000" dirty="0">
                <a:latin typeface="Times New Roman" panose="02020603050405020304" pitchFamily="18" charset="0"/>
                <a:cs typeface="Times New Roman" panose="02020603050405020304" pitchFamily="18" charset="0"/>
              </a:rPr>
              <a:t>Šalia esantiems žmonėms</a:t>
            </a:r>
          </a:p>
          <a:p>
            <a:r>
              <a:rPr lang="lt-LT" sz="2000" dirty="0">
                <a:latin typeface="Times New Roman" panose="02020603050405020304" pitchFamily="18" charset="0"/>
                <a:cs typeface="Times New Roman" panose="02020603050405020304" pitchFamily="18" charset="0"/>
              </a:rPr>
              <a:t>Nukentėjusiajam</a:t>
            </a:r>
          </a:p>
          <a:p>
            <a:endParaRPr lang="lt-LT" dirty="0"/>
          </a:p>
        </p:txBody>
      </p:sp>
    </p:spTree>
    <p:extLst>
      <p:ext uri="{BB962C8B-B14F-4D97-AF65-F5344CB8AC3E}">
        <p14:creationId xmlns:p14="http://schemas.microsoft.com/office/powerpoint/2010/main" val="420836791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a:t>Kaip atpažinti?</a:t>
            </a:r>
          </a:p>
        </p:txBody>
      </p:sp>
      <p:sp>
        <p:nvSpPr>
          <p:cNvPr id="3" name="Content Placeholder 2"/>
          <p:cNvSpPr>
            <a:spLocks noGrp="1"/>
          </p:cNvSpPr>
          <p:nvPr>
            <p:ph idx="1"/>
          </p:nvPr>
        </p:nvSpPr>
        <p:spPr/>
        <p:txBody>
          <a:bodyPr>
            <a:normAutofit/>
          </a:bodyPr>
          <a:lstStyle/>
          <a:p>
            <a:pPr marL="0" indent="0">
              <a:buNone/>
            </a:pPr>
            <a:r>
              <a:rPr lang="lt-LT" sz="2000" b="1" dirty="0">
                <a:latin typeface="Times New Roman" panose="02020603050405020304" pitchFamily="18" charset="0"/>
                <a:cs typeface="Times New Roman" panose="02020603050405020304" pitchFamily="18" charset="0"/>
              </a:rPr>
              <a:t>Išorinis kraujavimas </a:t>
            </a:r>
            <a:r>
              <a:rPr lang="lt-LT" sz="2000" dirty="0">
                <a:latin typeface="Times New Roman" panose="02020603050405020304" pitchFamily="18" charset="0"/>
                <a:cs typeface="Times New Roman" panose="02020603050405020304" pitchFamily="18" charset="0"/>
              </a:rPr>
              <a:t>matomas.</a:t>
            </a:r>
          </a:p>
          <a:p>
            <a:pPr marL="0" indent="0">
              <a:buNone/>
            </a:pPr>
            <a:r>
              <a:rPr lang="lt-LT" sz="2000" b="1" dirty="0">
                <a:latin typeface="Times New Roman" panose="02020603050405020304" pitchFamily="18" charset="0"/>
                <a:cs typeface="Times New Roman" panose="02020603050405020304" pitchFamily="18" charset="0"/>
              </a:rPr>
              <a:t>Vidinis kraujavimas </a:t>
            </a:r>
            <a:r>
              <a:rPr lang="lt-LT" sz="2000" dirty="0">
                <a:latin typeface="Times New Roman" panose="02020603050405020304" pitchFamily="18" charset="0"/>
                <a:cs typeface="Times New Roman" panose="02020603050405020304" pitchFamily="18" charset="0"/>
              </a:rPr>
              <a:t>nematomas, kraujuoja į vidines kūno ertmes. Įtarti, jog gali būti vidinis kraujavimas galima, jei yra:</a:t>
            </a:r>
          </a:p>
          <a:p>
            <a:pPr marL="0" indent="0">
              <a:buNone/>
            </a:pPr>
            <a:r>
              <a:rPr lang="lt-LT" sz="2000" dirty="0">
                <a:latin typeface="Times New Roman" panose="02020603050405020304" pitchFamily="18" charset="0"/>
                <a:cs typeface="Times New Roman" panose="02020603050405020304" pitchFamily="18" charset="0"/>
              </a:rPr>
              <a:t>•didelės energijos sukelta buka trauma (poveikio vietoje dažniausiai būna mėlynė ar nubrozdinimas);</a:t>
            </a:r>
          </a:p>
          <a:p>
            <a:pPr marL="0" indent="0">
              <a:buNone/>
            </a:pPr>
            <a:r>
              <a:rPr lang="lt-LT" sz="2000" dirty="0">
                <a:latin typeface="Times New Roman" panose="02020603050405020304" pitchFamily="18" charset="0"/>
                <a:cs typeface="Times New Roman" panose="02020603050405020304" pitchFamily="18" charset="0"/>
              </a:rPr>
              <a:t>•šautinė ar durtinė žaizda;</a:t>
            </a:r>
          </a:p>
          <a:p>
            <a:pPr marL="0" indent="0">
              <a:buNone/>
            </a:pPr>
            <a:r>
              <a:rPr lang="lt-LT" sz="2000" dirty="0">
                <a:latin typeface="Times New Roman" panose="02020603050405020304" pitchFamily="18" charset="0"/>
                <a:cs typeface="Times New Roman" panose="02020603050405020304" pitchFamily="18" charset="0"/>
              </a:rPr>
              <a:t>•šoko požymis: pacientas sudirgęs ar vangus, oda šalta ir išblyškusi, padažnėjęs pulsas.</a:t>
            </a:r>
          </a:p>
        </p:txBody>
      </p:sp>
    </p:spTree>
    <p:extLst>
      <p:ext uri="{BB962C8B-B14F-4D97-AF65-F5344CB8AC3E}">
        <p14:creationId xmlns:p14="http://schemas.microsoft.com/office/powerpoint/2010/main" val="3618124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sz="4400" dirty="0" smtClean="0">
                <a:latin typeface="Times New Roman" panose="02020603050405020304" pitchFamily="18" charset="0"/>
                <a:cs typeface="Times New Roman" panose="02020603050405020304" pitchFamily="18" charset="0"/>
              </a:rPr>
              <a:t>Pagrindiniai </a:t>
            </a:r>
            <a:r>
              <a:rPr lang="lt-LT" sz="4400" dirty="0">
                <a:latin typeface="Times New Roman" panose="02020603050405020304" pitchFamily="18" charset="0"/>
                <a:cs typeface="Times New Roman" panose="02020603050405020304" pitchFamily="18" charset="0"/>
              </a:rPr>
              <a:t>vidinio</a:t>
            </a:r>
            <a:br>
              <a:rPr lang="lt-LT" sz="4400" dirty="0">
                <a:latin typeface="Times New Roman" panose="02020603050405020304" pitchFamily="18" charset="0"/>
                <a:cs typeface="Times New Roman" panose="02020603050405020304" pitchFamily="18" charset="0"/>
              </a:rPr>
            </a:br>
            <a:r>
              <a:rPr lang="lt-LT" sz="4400" dirty="0">
                <a:latin typeface="Times New Roman" panose="02020603050405020304" pitchFamily="18" charset="0"/>
                <a:cs typeface="Times New Roman" panose="02020603050405020304" pitchFamily="18" charset="0"/>
              </a:rPr>
              <a:t>kraujavimo požymiai yra šie:</a:t>
            </a:r>
          </a:p>
        </p:txBody>
      </p:sp>
      <p:sp>
        <p:nvSpPr>
          <p:cNvPr id="3" name="Content Placeholder 2"/>
          <p:cNvSpPr>
            <a:spLocks noGrp="1"/>
          </p:cNvSpPr>
          <p:nvPr>
            <p:ph idx="1"/>
          </p:nvPr>
        </p:nvSpPr>
        <p:spPr/>
        <p:txBody>
          <a:bodyPr/>
          <a:lstStyle/>
          <a:p>
            <a:r>
              <a:rPr lang="lt-LT" dirty="0">
                <a:latin typeface="Times New Roman" panose="02020603050405020304" pitchFamily="18" charset="0"/>
                <a:cs typeface="Times New Roman" panose="02020603050405020304" pitchFamily="18" charset="0"/>
              </a:rPr>
              <a:t>nerimas;</a:t>
            </a:r>
          </a:p>
          <a:p>
            <a:r>
              <a:rPr lang="lt-LT" dirty="0">
                <a:latin typeface="Times New Roman" panose="02020603050405020304" pitchFamily="18" charset="0"/>
                <a:cs typeface="Times New Roman" panose="02020603050405020304" pitchFamily="18" charset="0"/>
              </a:rPr>
              <a:t>silpnumas;</a:t>
            </a:r>
          </a:p>
          <a:p>
            <a:r>
              <a:rPr lang="lt-LT" dirty="0">
                <a:latin typeface="Times New Roman" panose="02020603050405020304" pitchFamily="18" charset="0"/>
                <a:cs typeface="Times New Roman" panose="02020603050405020304" pitchFamily="18" charset="0"/>
              </a:rPr>
              <a:t>troškulys;</a:t>
            </a:r>
          </a:p>
          <a:p>
            <a:r>
              <a:rPr lang="lt-LT" dirty="0">
                <a:latin typeface="Times New Roman" panose="02020603050405020304" pitchFamily="18" charset="0"/>
                <a:cs typeface="Times New Roman" panose="02020603050405020304" pitchFamily="18" charset="0"/>
              </a:rPr>
              <a:t>krečia drebulys, pila šaltas prakaitas;</a:t>
            </a:r>
          </a:p>
          <a:p>
            <a:r>
              <a:rPr lang="lt-LT" dirty="0">
                <a:latin typeface="Times New Roman" panose="02020603050405020304" pitchFamily="18" charset="0"/>
                <a:cs typeface="Times New Roman" panose="02020603050405020304" pitchFamily="18" charset="0"/>
              </a:rPr>
              <a:t>žmogus išblykšta;</a:t>
            </a:r>
          </a:p>
          <a:p>
            <a:r>
              <a:rPr lang="lt-LT" dirty="0">
                <a:latin typeface="Times New Roman" panose="02020603050405020304" pitchFamily="18" charset="0"/>
                <a:cs typeface="Times New Roman" panose="02020603050405020304" pitchFamily="18" charset="0"/>
              </a:rPr>
              <a:t>kvėpavimas dažnas, paviršutinis;</a:t>
            </a:r>
          </a:p>
          <a:p>
            <a:r>
              <a:rPr lang="lt-LT" dirty="0">
                <a:latin typeface="Times New Roman" panose="02020603050405020304" pitchFamily="18" charset="0"/>
                <a:cs typeface="Times New Roman" panose="02020603050405020304" pitchFamily="18" charset="0"/>
              </a:rPr>
              <a:t>pulsas dažnas, silpnas;</a:t>
            </a:r>
          </a:p>
          <a:p>
            <a:r>
              <a:rPr lang="lt-LT" dirty="0">
                <a:latin typeface="Times New Roman" panose="02020603050405020304" pitchFamily="18" charset="0"/>
                <a:cs typeface="Times New Roman" panose="02020603050405020304" pitchFamily="18" charset="0"/>
              </a:rPr>
              <a:t>žmogus gali prarasti sąmonę, kristi. </a:t>
            </a:r>
          </a:p>
        </p:txBody>
      </p:sp>
    </p:spTree>
    <p:extLst>
      <p:ext uri="{BB962C8B-B14F-4D97-AF65-F5344CB8AC3E}">
        <p14:creationId xmlns:p14="http://schemas.microsoft.com/office/powerpoint/2010/main" val="15845742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68760"/>
          </a:xfrm>
        </p:spPr>
        <p:txBody>
          <a:bodyPr/>
          <a:lstStyle/>
          <a:p>
            <a:r>
              <a:rPr lang="lt-LT" sz="4400" dirty="0">
                <a:latin typeface="Times New Roman" panose="02020603050405020304" pitchFamily="18" charset="0"/>
                <a:cs typeface="Times New Roman" panose="02020603050405020304" pitchFamily="18" charset="0"/>
              </a:rPr>
              <a:t>Kraujavimo </a:t>
            </a:r>
            <a:r>
              <a:rPr lang="lt-LT" sz="4400" dirty="0" smtClean="0">
                <a:latin typeface="Times New Roman" panose="02020603050405020304" pitchFamily="18" charset="0"/>
                <a:cs typeface="Times New Roman" panose="02020603050405020304" pitchFamily="18" charset="0"/>
              </a:rPr>
              <a:t>rūšys</a:t>
            </a:r>
            <a:endParaRPr lang="lt-LT" sz="44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marL="0" indent="0">
              <a:buNone/>
            </a:pPr>
            <a:r>
              <a:rPr lang="lt-LT" b="1" dirty="0">
                <a:latin typeface="Times New Roman" panose="02020603050405020304" pitchFamily="18" charset="0"/>
                <a:cs typeface="Times New Roman" panose="02020603050405020304" pitchFamily="18" charset="0"/>
              </a:rPr>
              <a:t>Arterinis kraujavimas</a:t>
            </a:r>
          </a:p>
          <a:p>
            <a:r>
              <a:rPr lang="lt-LT" dirty="0">
                <a:latin typeface="Times New Roman" panose="02020603050405020304" pitchFamily="18" charset="0"/>
                <a:cs typeface="Times New Roman" panose="02020603050405020304" pitchFamily="18" charset="0"/>
              </a:rPr>
              <a:t>1. Kraujas ryškiai raudonas</a:t>
            </a:r>
          </a:p>
          <a:p>
            <a:r>
              <a:rPr lang="lt-LT" dirty="0">
                <a:latin typeface="Times New Roman" panose="02020603050405020304" pitchFamily="18" charset="0"/>
                <a:cs typeface="Times New Roman" panose="02020603050405020304" pitchFamily="18" charset="0"/>
              </a:rPr>
              <a:t>2. Kraujas trykšta čiurkšle.</a:t>
            </a:r>
          </a:p>
          <a:p>
            <a:pPr marL="0" indent="0">
              <a:buNone/>
            </a:pPr>
            <a:r>
              <a:rPr lang="lt-LT" b="1" dirty="0">
                <a:latin typeface="Times New Roman" panose="02020603050405020304" pitchFamily="18" charset="0"/>
                <a:cs typeface="Times New Roman" panose="02020603050405020304" pitchFamily="18" charset="0"/>
              </a:rPr>
              <a:t>Veninis kraujavimas</a:t>
            </a:r>
          </a:p>
          <a:p>
            <a:r>
              <a:rPr lang="lt-LT" dirty="0">
                <a:latin typeface="Times New Roman" panose="02020603050405020304" pitchFamily="18" charset="0"/>
                <a:cs typeface="Times New Roman" panose="02020603050405020304" pitchFamily="18" charset="0"/>
              </a:rPr>
              <a:t>1. Kraujas tamsiai raudonas.</a:t>
            </a:r>
          </a:p>
          <a:p>
            <a:r>
              <a:rPr lang="lt-LT" dirty="0">
                <a:latin typeface="Times New Roman" panose="02020603050405020304" pitchFamily="18" charset="0"/>
                <a:cs typeface="Times New Roman" panose="02020603050405020304" pitchFamily="18" charset="0"/>
              </a:rPr>
              <a:t>2. Kraujas teka silpna srove.</a:t>
            </a:r>
          </a:p>
          <a:p>
            <a:pPr marL="0" indent="0">
              <a:buNone/>
            </a:pPr>
            <a:r>
              <a:rPr lang="lt-LT" b="1" dirty="0">
                <a:latin typeface="Times New Roman" panose="02020603050405020304" pitchFamily="18" charset="0"/>
                <a:cs typeface="Times New Roman" panose="02020603050405020304" pitchFamily="18" charset="0"/>
              </a:rPr>
              <a:t>Kapiliarinis kraujavimas</a:t>
            </a:r>
          </a:p>
          <a:p>
            <a:r>
              <a:rPr lang="lt-LT" dirty="0">
                <a:latin typeface="Times New Roman" panose="02020603050405020304" pitchFamily="18" charset="0"/>
                <a:cs typeface="Times New Roman" panose="02020603050405020304" pitchFamily="18" charset="0"/>
              </a:rPr>
              <a:t>Kraujas teka iš smulkių kraujagyslių ("rasoja")</a:t>
            </a:r>
          </a:p>
        </p:txBody>
      </p:sp>
    </p:spTree>
    <p:extLst>
      <p:ext uri="{BB962C8B-B14F-4D97-AF65-F5344CB8AC3E}">
        <p14:creationId xmlns:p14="http://schemas.microsoft.com/office/powerpoint/2010/main" val="27402764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5" y="980728"/>
            <a:ext cx="8232208" cy="5125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42573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68760"/>
          </a:xfrm>
        </p:spPr>
        <p:txBody>
          <a:bodyPr/>
          <a:lstStyle/>
          <a:p>
            <a:r>
              <a:rPr lang="lt-LT" sz="4400" dirty="0">
                <a:latin typeface="Times New Roman" panose="02020603050405020304" pitchFamily="18" charset="0"/>
                <a:cs typeface="Times New Roman" panose="02020603050405020304" pitchFamily="18" charset="0"/>
              </a:rPr>
              <a:t>Kraujavimo stabdymo būdai</a:t>
            </a:r>
          </a:p>
        </p:txBody>
      </p:sp>
      <p:sp>
        <p:nvSpPr>
          <p:cNvPr id="3" name="Content Placeholder 2"/>
          <p:cNvSpPr>
            <a:spLocks noGrp="1"/>
          </p:cNvSpPr>
          <p:nvPr>
            <p:ph idx="1"/>
          </p:nvPr>
        </p:nvSpPr>
        <p:spPr/>
        <p:txBody>
          <a:bodyPr>
            <a:normAutofit/>
          </a:bodyPr>
          <a:lstStyle/>
          <a:p>
            <a:pPr marL="0" indent="0">
              <a:buNone/>
            </a:pPr>
            <a:r>
              <a:rPr lang="lt-LT" dirty="0"/>
              <a:t>1. </a:t>
            </a:r>
            <a:r>
              <a:rPr lang="lt-LT" b="1" dirty="0">
                <a:latin typeface="Times New Roman" panose="02020603050405020304" pitchFamily="18" charset="0"/>
                <a:cs typeface="Times New Roman" panose="02020603050405020304" pitchFamily="18" charset="0"/>
              </a:rPr>
              <a:t>Užspaudimas pirštais, ranka:</a:t>
            </a:r>
          </a:p>
          <a:p>
            <a:r>
              <a:rPr lang="lt-LT" dirty="0">
                <a:latin typeface="Times New Roman" panose="02020603050405020304" pitchFamily="18" charset="0"/>
                <a:cs typeface="Times New Roman" panose="02020603050405020304" pitchFamily="18" charset="0"/>
              </a:rPr>
              <a:t>Šis būdas taikomas kraujavimo stabdymo pradžioje. Taikant</a:t>
            </a:r>
          </a:p>
          <a:p>
            <a:pPr marL="0" indent="0">
              <a:buNone/>
            </a:pPr>
            <a:r>
              <a:rPr lang="en-US" dirty="0" smtClean="0">
                <a:latin typeface="Times New Roman" panose="02020603050405020304" pitchFamily="18" charset="0"/>
                <a:cs typeface="Times New Roman" panose="02020603050405020304" pitchFamily="18" charset="0"/>
              </a:rPr>
              <a:t>     </a:t>
            </a:r>
            <a:r>
              <a:rPr lang="lt-LT" dirty="0" smtClean="0">
                <a:latin typeface="Times New Roman" panose="02020603050405020304" pitchFamily="18" charset="0"/>
                <a:cs typeface="Times New Roman" panose="02020603050405020304" pitchFamily="18" charset="0"/>
              </a:rPr>
              <a:t>jį</a:t>
            </a:r>
            <a:r>
              <a:rPr lang="lt-LT" dirty="0">
                <a:latin typeface="Times New Roman" panose="02020603050405020304" pitchFamily="18" charset="0"/>
                <a:cs typeface="Times New Roman" panose="02020603050405020304" pitchFamily="18" charset="0"/>
              </a:rPr>
              <a:t>, kraujavimas sustabdomas greičiausiai. Tai laikinas būdas.</a:t>
            </a:r>
          </a:p>
          <a:p>
            <a:pPr marL="0" indent="0">
              <a:buNone/>
            </a:pPr>
            <a:r>
              <a:rPr lang="lt-LT" dirty="0">
                <a:latin typeface="Times New Roman" panose="02020603050405020304" pitchFamily="18" charset="0"/>
                <a:cs typeface="Times New Roman" panose="02020603050405020304" pitchFamily="18" charset="0"/>
              </a:rPr>
              <a:t>2. </a:t>
            </a:r>
            <a:r>
              <a:rPr lang="lt-LT" b="1" dirty="0">
                <a:latin typeface="Times New Roman" panose="02020603050405020304" pitchFamily="18" charset="0"/>
                <a:cs typeface="Times New Roman" panose="02020603050405020304" pitchFamily="18" charset="0"/>
              </a:rPr>
              <a:t>Galūnės pakėlimas:</a:t>
            </a:r>
          </a:p>
          <a:p>
            <a:r>
              <a:rPr lang="lt-LT" dirty="0">
                <a:latin typeface="Times New Roman" panose="02020603050405020304" pitchFamily="18" charset="0"/>
                <a:cs typeface="Times New Roman" panose="02020603050405020304" pitchFamily="18" charset="0"/>
              </a:rPr>
              <a:t>Šis būdas tinka, jei kraujavimas yra nestiprus ir taikomas su</a:t>
            </a:r>
          </a:p>
          <a:p>
            <a:pPr marL="0" indent="0">
              <a:buNone/>
            </a:pPr>
            <a:r>
              <a:rPr lang="en-US" dirty="0" smtClean="0">
                <a:latin typeface="Times New Roman" panose="02020603050405020304" pitchFamily="18" charset="0"/>
                <a:cs typeface="Times New Roman" panose="02020603050405020304" pitchFamily="18" charset="0"/>
              </a:rPr>
              <a:t>     </a:t>
            </a:r>
            <a:r>
              <a:rPr lang="lt-LT" dirty="0" smtClean="0">
                <a:latin typeface="Times New Roman" panose="02020603050405020304" pitchFamily="18" charset="0"/>
                <a:cs typeface="Times New Roman" panose="02020603050405020304" pitchFamily="18" charset="0"/>
              </a:rPr>
              <a:t>kitais </a:t>
            </a:r>
            <a:r>
              <a:rPr lang="lt-LT" dirty="0">
                <a:latin typeface="Times New Roman" panose="02020603050405020304" pitchFamily="18" charset="0"/>
                <a:cs typeface="Times New Roman" panose="02020603050405020304" pitchFamily="18" charset="0"/>
              </a:rPr>
              <a:t>būdais įvairaus stiprumo kraujavimui stabdyti.</a:t>
            </a:r>
          </a:p>
          <a:p>
            <a:pPr marL="0" indent="0">
              <a:buNone/>
            </a:pPr>
            <a:r>
              <a:rPr lang="en-US" dirty="0" smtClean="0">
                <a:latin typeface="Times New Roman" panose="02020603050405020304" pitchFamily="18" charset="0"/>
                <a:cs typeface="Times New Roman" panose="02020603050405020304" pitchFamily="18" charset="0"/>
              </a:rPr>
              <a:t>                                </a:t>
            </a:r>
            <a:r>
              <a:rPr lang="lt-LT" dirty="0" smtClean="0">
                <a:latin typeface="Times New Roman" panose="02020603050405020304" pitchFamily="18" charset="0"/>
                <a:cs typeface="Times New Roman" panose="02020603050405020304" pitchFamily="18" charset="0"/>
              </a:rPr>
              <a:t>Žinotina </a:t>
            </a:r>
            <a:r>
              <a:rPr lang="lt-LT" dirty="0">
                <a:latin typeface="Times New Roman" panose="02020603050405020304" pitchFamily="18" charset="0"/>
                <a:cs typeface="Times New Roman" panose="02020603050405020304" pitchFamily="18" charset="0"/>
              </a:rPr>
              <a:t>:</a:t>
            </a:r>
          </a:p>
          <a:p>
            <a:r>
              <a:rPr lang="lt-LT" dirty="0">
                <a:latin typeface="Times New Roman" panose="02020603050405020304" pitchFamily="18" charset="0"/>
                <a:cs typeface="Times New Roman" panose="02020603050405020304" pitchFamily="18" charset="0"/>
              </a:rPr>
              <a:t>Jei kraujuoja iš stambiųjų galūnių venų, kad į kraujotaką</a:t>
            </a:r>
          </a:p>
          <a:p>
            <a:pPr marL="0" indent="0">
              <a:buNone/>
            </a:pPr>
            <a:r>
              <a:rPr lang="en-US" dirty="0" smtClean="0">
                <a:latin typeface="Times New Roman" panose="02020603050405020304" pitchFamily="18" charset="0"/>
                <a:cs typeface="Times New Roman" panose="02020603050405020304" pitchFamily="18" charset="0"/>
              </a:rPr>
              <a:t>     </a:t>
            </a:r>
            <a:r>
              <a:rPr lang="lt-LT" dirty="0" smtClean="0">
                <a:latin typeface="Times New Roman" panose="02020603050405020304" pitchFamily="18" charset="0"/>
                <a:cs typeface="Times New Roman" panose="02020603050405020304" pitchFamily="18" charset="0"/>
              </a:rPr>
              <a:t>nepatektų </a:t>
            </a:r>
            <a:r>
              <a:rPr lang="lt-LT" dirty="0">
                <a:latin typeface="Times New Roman" panose="02020603050405020304" pitchFamily="18" charset="0"/>
                <a:cs typeface="Times New Roman" panose="02020603050405020304" pitchFamily="18" charset="0"/>
              </a:rPr>
              <a:t>oro ir jis neužkimštų gyvybiškai </a:t>
            </a:r>
            <a:r>
              <a:rPr lang="lt-LT" dirty="0" smtClean="0">
                <a:latin typeface="Times New Roman" panose="02020603050405020304" pitchFamily="18" charset="0"/>
                <a:cs typeface="Times New Roman" panose="02020603050405020304" pitchFamily="18" charset="0"/>
              </a:rPr>
              <a:t>svarbių</a:t>
            </a:r>
          </a:p>
          <a:p>
            <a:pPr marL="0" indent="0">
              <a:buNone/>
            </a:pPr>
            <a:r>
              <a:rPr lang="en-US" dirty="0" smtClean="0">
                <a:latin typeface="Times New Roman" panose="02020603050405020304" pitchFamily="18" charset="0"/>
                <a:cs typeface="Times New Roman" panose="02020603050405020304" pitchFamily="18" charset="0"/>
              </a:rPr>
              <a:t>    </a:t>
            </a:r>
            <a:r>
              <a:rPr lang="lt-LT" dirty="0" smtClean="0">
                <a:latin typeface="Times New Roman" panose="02020603050405020304" pitchFamily="18" charset="0"/>
                <a:cs typeface="Times New Roman" panose="02020603050405020304" pitchFamily="18" charset="0"/>
              </a:rPr>
              <a:t>kraujagyslių, pakelti galūnę galima tik užspaudus žaizdą. </a:t>
            </a:r>
            <a:endParaRPr lang="lt-LT"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24412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sp>
        <p:nvSpPr>
          <p:cNvPr id="3" name="Content Placeholder 2"/>
          <p:cNvSpPr>
            <a:spLocks noGrp="1"/>
          </p:cNvSpPr>
          <p:nvPr>
            <p:ph idx="1"/>
          </p:nvPr>
        </p:nvSpPr>
        <p:spPr/>
        <p:txBody>
          <a:bodyPr/>
          <a:lstStyle/>
          <a:p>
            <a:pPr marL="0" indent="0">
              <a:buNone/>
            </a:pPr>
            <a:r>
              <a:rPr lang="lt-LT" b="1" dirty="0">
                <a:latin typeface="Times New Roman" panose="02020603050405020304" pitchFamily="18" charset="0"/>
                <a:cs typeface="Times New Roman" panose="02020603050405020304" pitchFamily="18" charset="0"/>
              </a:rPr>
              <a:t>3. Maksimalus galūnės sulenkimas:</a:t>
            </a:r>
          </a:p>
          <a:p>
            <a:r>
              <a:rPr lang="lt-LT" dirty="0">
                <a:latin typeface="Times New Roman" panose="02020603050405020304" pitchFamily="18" charset="0"/>
                <a:cs typeface="Times New Roman" panose="02020603050405020304" pitchFamily="18" charset="0"/>
              </a:rPr>
              <a:t>Rankos sulenkimas per alkūnės sąnarį ir </a:t>
            </a:r>
            <a:r>
              <a:rPr lang="lt-LT" dirty="0" smtClean="0">
                <a:latin typeface="Times New Roman" panose="02020603050405020304" pitchFamily="18" charset="0"/>
                <a:cs typeface="Times New Roman" panose="02020603050405020304" pitchFamily="18" charset="0"/>
              </a:rPr>
              <a:t>kojos</a:t>
            </a:r>
            <a:r>
              <a:rPr lang="en-US" dirty="0" smtClean="0">
                <a:latin typeface="Times New Roman" panose="02020603050405020304" pitchFamily="18" charset="0"/>
                <a:cs typeface="Times New Roman" panose="02020603050405020304" pitchFamily="18" charset="0"/>
              </a:rPr>
              <a:t> </a:t>
            </a:r>
            <a:r>
              <a:rPr lang="lt-LT" dirty="0" smtClean="0">
                <a:latin typeface="Times New Roman" panose="02020603050405020304" pitchFamily="18" charset="0"/>
                <a:cs typeface="Times New Roman" panose="02020603050405020304" pitchFamily="18" charset="0"/>
              </a:rPr>
              <a:t>sulenkimas </a:t>
            </a:r>
            <a:r>
              <a:rPr lang="lt-LT" dirty="0">
                <a:latin typeface="Times New Roman" panose="02020603050405020304" pitchFamily="18" charset="0"/>
                <a:cs typeface="Times New Roman" panose="02020603050405020304" pitchFamily="18" charset="0"/>
              </a:rPr>
              <a:t>per kelio sąnarį.</a:t>
            </a:r>
          </a:p>
          <a:p>
            <a:r>
              <a:rPr lang="lt-LT" dirty="0">
                <a:latin typeface="Times New Roman" panose="02020603050405020304" pitchFamily="18" charset="0"/>
                <a:cs typeface="Times New Roman" panose="02020603050405020304" pitchFamily="18" charset="0"/>
              </a:rPr>
              <a:t>Šis būdas taikomas kraujavimo </a:t>
            </a:r>
            <a:r>
              <a:rPr lang="lt-LT" dirty="0" smtClean="0">
                <a:latin typeface="Times New Roman" panose="02020603050405020304" pitchFamily="18" charset="0"/>
                <a:cs typeface="Times New Roman" panose="02020603050405020304" pitchFamily="18" charset="0"/>
              </a:rPr>
              <a:t>stabdymo</a:t>
            </a:r>
            <a:r>
              <a:rPr lang="en-US" dirty="0" smtClean="0">
                <a:latin typeface="Times New Roman" panose="02020603050405020304" pitchFamily="18" charset="0"/>
                <a:cs typeface="Times New Roman" panose="02020603050405020304" pitchFamily="18" charset="0"/>
              </a:rPr>
              <a:t> </a:t>
            </a:r>
            <a:r>
              <a:rPr lang="lt-LT" dirty="0" smtClean="0">
                <a:latin typeface="Times New Roman" panose="02020603050405020304" pitchFamily="18" charset="0"/>
                <a:cs typeface="Times New Roman" panose="02020603050405020304" pitchFamily="18" charset="0"/>
              </a:rPr>
              <a:t>pradžioje</a:t>
            </a:r>
            <a:r>
              <a:rPr lang="lt-LT" dirty="0">
                <a:latin typeface="Times New Roman" panose="02020603050405020304" pitchFamily="18" charset="0"/>
                <a:cs typeface="Times New Roman" panose="02020603050405020304" pitchFamily="18" charset="0"/>
              </a:rPr>
              <a:t>.</a:t>
            </a:r>
          </a:p>
          <a:p>
            <a:r>
              <a:rPr lang="lt-LT" dirty="0">
                <a:latin typeface="Times New Roman" panose="02020603050405020304" pitchFamily="18" charset="0"/>
                <a:cs typeface="Times New Roman" panose="02020603050405020304" pitchFamily="18" charset="0"/>
              </a:rPr>
              <a:t>Visiškai sulenkus ranką per alkūnės </a:t>
            </a:r>
            <a:r>
              <a:rPr lang="lt-LT" dirty="0" smtClean="0">
                <a:latin typeface="Times New Roman" panose="02020603050405020304" pitchFamily="18" charset="0"/>
                <a:cs typeface="Times New Roman" panose="02020603050405020304" pitchFamily="18" charset="0"/>
              </a:rPr>
              <a:t>sąnarį,</a:t>
            </a:r>
            <a:r>
              <a:rPr lang="en-US" dirty="0" smtClean="0">
                <a:latin typeface="Times New Roman" panose="02020603050405020304" pitchFamily="18" charset="0"/>
                <a:cs typeface="Times New Roman" panose="02020603050405020304" pitchFamily="18" charset="0"/>
              </a:rPr>
              <a:t> </a:t>
            </a:r>
            <a:r>
              <a:rPr lang="lt-LT" dirty="0" smtClean="0">
                <a:latin typeface="Times New Roman" panose="02020603050405020304" pitchFamily="18" charset="0"/>
                <a:cs typeface="Times New Roman" panose="02020603050405020304" pitchFamily="18" charset="0"/>
              </a:rPr>
              <a:t>kraujavimas </a:t>
            </a:r>
            <a:r>
              <a:rPr lang="lt-LT" dirty="0">
                <a:latin typeface="Times New Roman" panose="02020603050405020304" pitchFamily="18" charset="0"/>
                <a:cs typeface="Times New Roman" panose="02020603050405020304" pitchFamily="18" charset="0"/>
              </a:rPr>
              <a:t>sustoja arba sumažėja, </a:t>
            </a:r>
            <a:r>
              <a:rPr lang="lt-LT" dirty="0" smtClean="0">
                <a:latin typeface="Times New Roman" panose="02020603050405020304" pitchFamily="18" charset="0"/>
                <a:cs typeface="Times New Roman" panose="02020603050405020304" pitchFamily="18" charset="0"/>
              </a:rPr>
              <a:t>jeigu</a:t>
            </a:r>
            <a:r>
              <a:rPr lang="en-US" dirty="0" smtClean="0">
                <a:latin typeface="Times New Roman" panose="02020603050405020304" pitchFamily="18" charset="0"/>
                <a:cs typeface="Times New Roman" panose="02020603050405020304" pitchFamily="18" charset="0"/>
              </a:rPr>
              <a:t> </a:t>
            </a:r>
            <a:r>
              <a:rPr lang="lt-LT" dirty="0" smtClean="0">
                <a:latin typeface="Times New Roman" panose="02020603050405020304" pitchFamily="18" charset="0"/>
                <a:cs typeface="Times New Roman" panose="02020603050405020304" pitchFamily="18" charset="0"/>
              </a:rPr>
              <a:t>sužeistas </a:t>
            </a:r>
            <a:r>
              <a:rPr lang="lt-LT" dirty="0">
                <a:latin typeface="Times New Roman" panose="02020603050405020304" pitchFamily="18" charset="0"/>
                <a:cs typeface="Times New Roman" panose="02020603050405020304" pitchFamily="18" charset="0"/>
              </a:rPr>
              <a:t>dilbis arba plaštaka.</a:t>
            </a:r>
          </a:p>
          <a:p>
            <a:r>
              <a:rPr lang="lt-LT" dirty="0">
                <a:latin typeface="Times New Roman" panose="02020603050405020304" pitchFamily="18" charset="0"/>
                <a:cs typeface="Times New Roman" panose="02020603050405020304" pitchFamily="18" charset="0"/>
              </a:rPr>
              <a:t>Visiškai sulenkus koją per kelio sąnarį, </a:t>
            </a:r>
            <a:r>
              <a:rPr lang="lt-LT" dirty="0" smtClean="0">
                <a:latin typeface="Times New Roman" panose="02020603050405020304" pitchFamily="18" charset="0"/>
                <a:cs typeface="Times New Roman" panose="02020603050405020304" pitchFamily="18" charset="0"/>
              </a:rPr>
              <a:t>jei</a:t>
            </a:r>
            <a:r>
              <a:rPr lang="en-US" dirty="0" smtClean="0">
                <a:latin typeface="Times New Roman" panose="02020603050405020304" pitchFamily="18" charset="0"/>
                <a:cs typeface="Times New Roman" panose="02020603050405020304" pitchFamily="18" charset="0"/>
              </a:rPr>
              <a:t> </a:t>
            </a:r>
            <a:r>
              <a:rPr lang="lt-LT" dirty="0" smtClean="0">
                <a:latin typeface="Times New Roman" panose="02020603050405020304" pitchFamily="18" charset="0"/>
                <a:cs typeface="Times New Roman" panose="02020603050405020304" pitchFamily="18" charset="0"/>
              </a:rPr>
              <a:t>sužeista </a:t>
            </a:r>
            <a:r>
              <a:rPr lang="lt-LT" dirty="0">
                <a:latin typeface="Times New Roman" panose="02020603050405020304" pitchFamily="18" charset="0"/>
                <a:cs typeface="Times New Roman" panose="02020603050405020304" pitchFamily="18" charset="0"/>
              </a:rPr>
              <a:t>pėda ar blauzda. </a:t>
            </a:r>
          </a:p>
        </p:txBody>
      </p:sp>
    </p:spTree>
    <p:extLst>
      <p:ext uri="{BB962C8B-B14F-4D97-AF65-F5344CB8AC3E}">
        <p14:creationId xmlns:p14="http://schemas.microsoft.com/office/powerpoint/2010/main" val="6686411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sp>
        <p:nvSpPr>
          <p:cNvPr id="3" name="Content Placeholder 2"/>
          <p:cNvSpPr>
            <a:spLocks noGrp="1"/>
          </p:cNvSpPr>
          <p:nvPr>
            <p:ph idx="1"/>
          </p:nvPr>
        </p:nvSpPr>
        <p:spPr/>
        <p:txBody>
          <a:bodyPr>
            <a:normAutofit/>
          </a:bodyPr>
          <a:lstStyle/>
          <a:p>
            <a:pPr marL="0" indent="0">
              <a:buNone/>
            </a:pPr>
            <a:r>
              <a:rPr lang="lt-LT" b="1" dirty="0"/>
              <a:t>4. </a:t>
            </a:r>
            <a:r>
              <a:rPr lang="lt-LT" b="1" dirty="0">
                <a:latin typeface="Times New Roman" panose="02020603050405020304" pitchFamily="18" charset="0"/>
                <a:cs typeface="Times New Roman" panose="02020603050405020304" pitchFamily="18" charset="0"/>
              </a:rPr>
              <a:t>Tvarstis:</a:t>
            </a:r>
          </a:p>
          <a:p>
            <a:r>
              <a:rPr lang="lt-LT" dirty="0" smtClean="0">
                <a:latin typeface="Times New Roman" panose="02020603050405020304" pitchFamily="18" charset="0"/>
                <a:cs typeface="Times New Roman" panose="02020603050405020304" pitchFamily="18" charset="0"/>
              </a:rPr>
              <a:t>Naudojamas </a:t>
            </a:r>
            <a:r>
              <a:rPr lang="lt-LT" dirty="0">
                <a:latin typeface="Times New Roman" panose="02020603050405020304" pitchFamily="18" charset="0"/>
                <a:cs typeface="Times New Roman" panose="02020603050405020304" pitchFamily="18" charset="0"/>
              </a:rPr>
              <a:t>nestipriam (kapiliarinim, silpnam veniniam)</a:t>
            </a:r>
          </a:p>
          <a:p>
            <a:pPr marL="0" indent="0">
              <a:buNone/>
            </a:pPr>
            <a:r>
              <a:rPr lang="en-US" dirty="0" smtClean="0">
                <a:latin typeface="Times New Roman" panose="02020603050405020304" pitchFamily="18" charset="0"/>
                <a:cs typeface="Times New Roman" panose="02020603050405020304" pitchFamily="18" charset="0"/>
              </a:rPr>
              <a:t>    </a:t>
            </a:r>
            <a:r>
              <a:rPr lang="lt-LT" dirty="0" smtClean="0">
                <a:latin typeface="Times New Roman" panose="02020603050405020304" pitchFamily="18" charset="0"/>
                <a:cs typeface="Times New Roman" panose="02020603050405020304" pitchFamily="18" charset="0"/>
              </a:rPr>
              <a:t>kraujavimui </a:t>
            </a:r>
            <a:r>
              <a:rPr lang="lt-LT" dirty="0">
                <a:latin typeface="Times New Roman" panose="02020603050405020304" pitchFamily="18" charset="0"/>
                <a:cs typeface="Times New Roman" panose="02020603050405020304" pitchFamily="18" charset="0"/>
              </a:rPr>
              <a:t>stabdyti. Ant žaizdos dedamas </a:t>
            </a:r>
            <a:r>
              <a:rPr lang="lt-LT" dirty="0" smtClean="0">
                <a:latin typeface="Times New Roman" panose="02020603050405020304" pitchFamily="18" charset="0"/>
                <a:cs typeface="Times New Roman" panose="02020603050405020304" pitchFamily="18" charset="0"/>
              </a:rPr>
              <a:t>sterilus</a:t>
            </a:r>
            <a:r>
              <a:rPr lang="en-US" dirty="0" smtClean="0">
                <a:latin typeface="Times New Roman" panose="02020603050405020304" pitchFamily="18" charset="0"/>
                <a:cs typeface="Times New Roman" panose="02020603050405020304" pitchFamily="18" charset="0"/>
              </a:rPr>
              <a:t> </a:t>
            </a:r>
            <a:r>
              <a:rPr lang="lt-LT" dirty="0" smtClean="0">
                <a:latin typeface="Times New Roman" panose="02020603050405020304" pitchFamily="18" charset="0"/>
                <a:cs typeface="Times New Roman" panose="02020603050405020304" pitchFamily="18" charset="0"/>
              </a:rPr>
              <a:t>tvarstis </a:t>
            </a:r>
            <a:r>
              <a:rPr lang="lt-LT" dirty="0">
                <a:latin typeface="Times New Roman" panose="02020603050405020304" pitchFamily="18" charset="0"/>
                <a:cs typeface="Times New Roman" panose="02020603050405020304" pitchFamily="18" charset="0"/>
              </a:rPr>
              <a:t>ir </a:t>
            </a:r>
            <a:r>
              <a:rPr lang="en-US" dirty="0" smtClean="0">
                <a:latin typeface="Times New Roman" panose="02020603050405020304" pitchFamily="18" charset="0"/>
                <a:cs typeface="Times New Roman" panose="02020603050405020304" pitchFamily="18" charset="0"/>
              </a:rPr>
              <a:t> </a:t>
            </a:r>
            <a:r>
              <a:rPr lang="lt-LT" dirty="0" smtClean="0">
                <a:latin typeface="Times New Roman" panose="02020603050405020304" pitchFamily="18" charset="0"/>
                <a:cs typeface="Times New Roman" panose="02020603050405020304" pitchFamily="18" charset="0"/>
              </a:rPr>
              <a:t>aprišamas </a:t>
            </a:r>
            <a:r>
              <a:rPr lang="lt-LT" dirty="0">
                <a:latin typeface="Times New Roman" panose="02020603050405020304" pitchFamily="18" charset="0"/>
                <a:cs typeface="Times New Roman" panose="02020603050405020304" pitchFamily="18" charset="0"/>
              </a:rPr>
              <a:t>marle, skarele, audinio atraiža.</a:t>
            </a:r>
          </a:p>
          <a:p>
            <a:pPr marL="0" indent="0">
              <a:buNone/>
            </a:pPr>
            <a:r>
              <a:rPr lang="lt-LT" dirty="0" smtClean="0">
                <a:latin typeface="Times New Roman" panose="02020603050405020304" pitchFamily="18" charset="0"/>
                <a:cs typeface="Times New Roman" panose="02020603050405020304" pitchFamily="18" charset="0"/>
              </a:rPr>
              <a:t>                                         </a:t>
            </a:r>
            <a:r>
              <a:rPr lang="lt-LT" b="1" dirty="0" smtClean="0">
                <a:latin typeface="Times New Roman" panose="02020603050405020304" pitchFamily="18" charset="0"/>
                <a:cs typeface="Times New Roman" panose="02020603050405020304" pitchFamily="18" charset="0"/>
              </a:rPr>
              <a:t>Žinotina </a:t>
            </a:r>
            <a:r>
              <a:rPr lang="lt-LT" b="1" dirty="0">
                <a:latin typeface="Times New Roman" panose="02020603050405020304" pitchFamily="18" charset="0"/>
                <a:cs typeface="Times New Roman" panose="02020603050405020304" pitchFamily="18" charset="0"/>
              </a:rPr>
              <a:t>:</a:t>
            </a:r>
          </a:p>
          <a:p>
            <a:r>
              <a:rPr lang="lt-LT" dirty="0" smtClean="0">
                <a:latin typeface="Times New Roman" panose="02020603050405020304" pitchFamily="18" charset="0"/>
                <a:cs typeface="Times New Roman" panose="02020603050405020304" pitchFamily="18" charset="0"/>
              </a:rPr>
              <a:t>Tvarstant </a:t>
            </a:r>
            <a:r>
              <a:rPr lang="lt-LT" dirty="0">
                <a:latin typeface="Times New Roman" panose="02020603050405020304" pitchFamily="18" charset="0"/>
                <a:cs typeface="Times New Roman" panose="02020603050405020304" pitchFamily="18" charset="0"/>
              </a:rPr>
              <a:t>ir rišant mazgą stipriai nespausti, </a:t>
            </a:r>
            <a:r>
              <a:rPr lang="lt-LT" dirty="0" smtClean="0">
                <a:latin typeface="Times New Roman" panose="02020603050405020304" pitchFamily="18" charset="0"/>
                <a:cs typeface="Times New Roman" panose="02020603050405020304" pitchFamily="18" charset="0"/>
              </a:rPr>
              <a:t>kad</a:t>
            </a:r>
            <a:r>
              <a:rPr lang="en-US" dirty="0" smtClean="0">
                <a:latin typeface="Times New Roman" panose="02020603050405020304" pitchFamily="18" charset="0"/>
                <a:cs typeface="Times New Roman" panose="02020603050405020304" pitchFamily="18" charset="0"/>
              </a:rPr>
              <a:t> </a:t>
            </a:r>
            <a:r>
              <a:rPr lang="lt-LT" dirty="0" smtClean="0">
                <a:latin typeface="Times New Roman" panose="02020603050405020304" pitchFamily="18" charset="0"/>
                <a:cs typeface="Times New Roman" panose="02020603050405020304" pitchFamily="18" charset="0"/>
              </a:rPr>
              <a:t>audiniuose </a:t>
            </a:r>
            <a:r>
              <a:rPr lang="lt-LT" dirty="0">
                <a:latin typeface="Times New Roman" panose="02020603050405020304" pitchFamily="18" charset="0"/>
                <a:cs typeface="Times New Roman" panose="02020603050405020304" pitchFamily="18" charset="0"/>
              </a:rPr>
              <a:t>nesutriktų kraujotaka.</a:t>
            </a:r>
          </a:p>
          <a:p>
            <a:r>
              <a:rPr lang="lt-LT" dirty="0" smtClean="0">
                <a:latin typeface="Times New Roman" panose="02020603050405020304" pitchFamily="18" charset="0"/>
                <a:cs typeface="Times New Roman" panose="02020603050405020304" pitchFamily="18" charset="0"/>
              </a:rPr>
              <a:t>Nerišti </a:t>
            </a:r>
            <a:r>
              <a:rPr lang="lt-LT" dirty="0">
                <a:latin typeface="Times New Roman" panose="02020603050405020304" pitchFamily="18" charset="0"/>
                <a:cs typeface="Times New Roman" panose="02020603050405020304" pitchFamily="18" charset="0"/>
              </a:rPr>
              <a:t>mazgo ant žaizdos.</a:t>
            </a:r>
          </a:p>
          <a:p>
            <a:r>
              <a:rPr lang="lt-LT" dirty="0" smtClean="0">
                <a:latin typeface="Times New Roman" panose="02020603050405020304" pitchFamily="18" charset="0"/>
                <a:cs typeface="Times New Roman" panose="02020603050405020304" pitchFamily="18" charset="0"/>
              </a:rPr>
              <a:t>Baigus </a:t>
            </a:r>
            <a:r>
              <a:rPr lang="lt-LT" dirty="0">
                <a:latin typeface="Times New Roman" panose="02020603050405020304" pitchFamily="18" charset="0"/>
                <a:cs typeface="Times New Roman" panose="02020603050405020304" pitchFamily="18" charset="0"/>
              </a:rPr>
              <a:t>tvarstyti, jei tvarstis permirksta krauju, </a:t>
            </a:r>
            <a:r>
              <a:rPr lang="lt-LT" dirty="0" smtClean="0">
                <a:latin typeface="Times New Roman" panose="02020603050405020304" pitchFamily="18" charset="0"/>
                <a:cs typeface="Times New Roman" panose="02020603050405020304" pitchFamily="18" charset="0"/>
              </a:rPr>
              <a:t>galima</a:t>
            </a:r>
            <a:r>
              <a:rPr lang="en-US" dirty="0" smtClean="0">
                <a:latin typeface="Times New Roman" panose="02020603050405020304" pitchFamily="18" charset="0"/>
                <a:cs typeface="Times New Roman" panose="02020603050405020304" pitchFamily="18" charset="0"/>
              </a:rPr>
              <a:t> </a:t>
            </a:r>
            <a:r>
              <a:rPr lang="lt-LT" dirty="0" smtClean="0">
                <a:latin typeface="Times New Roman" panose="02020603050405020304" pitchFamily="18" charset="0"/>
                <a:cs typeface="Times New Roman" panose="02020603050405020304" pitchFamily="18" charset="0"/>
              </a:rPr>
              <a:t>ranka </a:t>
            </a:r>
            <a:r>
              <a:rPr lang="lt-LT" dirty="0">
                <a:latin typeface="Times New Roman" panose="02020603050405020304" pitchFamily="18" charset="0"/>
                <a:cs typeface="Times New Roman" panose="02020603050405020304" pitchFamily="18" charset="0"/>
              </a:rPr>
              <a:t>jį prispausti prie žaizdos ir palaikyti 5-10 minučių</a:t>
            </a:r>
          </a:p>
        </p:txBody>
      </p:sp>
    </p:spTree>
    <p:extLst>
      <p:ext uri="{BB962C8B-B14F-4D97-AF65-F5344CB8AC3E}">
        <p14:creationId xmlns:p14="http://schemas.microsoft.com/office/powerpoint/2010/main" val="33953444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sp>
        <p:nvSpPr>
          <p:cNvPr id="3" name="Content Placeholder 2"/>
          <p:cNvSpPr>
            <a:spLocks noGrp="1"/>
          </p:cNvSpPr>
          <p:nvPr>
            <p:ph idx="1"/>
          </p:nvPr>
        </p:nvSpPr>
        <p:spPr/>
        <p:txBody>
          <a:bodyPr>
            <a:normAutofit lnSpcReduction="10000"/>
          </a:bodyPr>
          <a:lstStyle/>
          <a:p>
            <a:pPr marL="0" indent="0">
              <a:buNone/>
            </a:pPr>
            <a:r>
              <a:rPr lang="lt-LT" dirty="0">
                <a:latin typeface="Times New Roman" panose="02020603050405020304" pitchFamily="18" charset="0"/>
                <a:cs typeface="Times New Roman" panose="02020603050405020304" pitchFamily="18" charset="0"/>
              </a:rPr>
              <a:t>5</a:t>
            </a:r>
            <a:r>
              <a:rPr lang="lt-LT" b="1" dirty="0">
                <a:latin typeface="Times New Roman" panose="02020603050405020304" pitchFamily="18" charset="0"/>
                <a:cs typeface="Times New Roman" panose="02020603050405020304" pitchFamily="18" charset="0"/>
              </a:rPr>
              <a:t>. Spaudžiamasis tvarstis:</a:t>
            </a:r>
          </a:p>
          <a:p>
            <a:r>
              <a:rPr lang="lt-LT" dirty="0" smtClean="0">
                <a:latin typeface="Times New Roman" panose="02020603050405020304" pitchFamily="18" charset="0"/>
                <a:cs typeface="Times New Roman" panose="02020603050405020304" pitchFamily="18" charset="0"/>
              </a:rPr>
              <a:t>Naudojamas </a:t>
            </a:r>
            <a:r>
              <a:rPr lang="lt-LT" dirty="0">
                <a:latin typeface="Times New Roman" panose="02020603050405020304" pitchFamily="18" charset="0"/>
                <a:cs typeface="Times New Roman" panose="02020603050405020304" pitchFamily="18" charset="0"/>
              </a:rPr>
              <a:t>stipresniam kraujavimui stabdyti (veniniam,</a:t>
            </a:r>
          </a:p>
          <a:p>
            <a:pPr marL="0" indent="0">
              <a:buNone/>
            </a:pPr>
            <a:r>
              <a:rPr lang="en-US" dirty="0" smtClean="0">
                <a:latin typeface="Times New Roman" panose="02020603050405020304" pitchFamily="18" charset="0"/>
                <a:cs typeface="Times New Roman" panose="02020603050405020304" pitchFamily="18" charset="0"/>
              </a:rPr>
              <a:t>    </a:t>
            </a:r>
            <a:r>
              <a:rPr lang="lt-LT" dirty="0" smtClean="0">
                <a:latin typeface="Times New Roman" panose="02020603050405020304" pitchFamily="18" charset="0"/>
                <a:cs typeface="Times New Roman" panose="02020603050405020304" pitchFamily="18" charset="0"/>
              </a:rPr>
              <a:t>arteriniam </a:t>
            </a:r>
            <a:r>
              <a:rPr lang="lt-LT" dirty="0">
                <a:latin typeface="Times New Roman" panose="02020603050405020304" pitchFamily="18" charset="0"/>
                <a:cs typeface="Times New Roman" panose="02020603050405020304" pitchFamily="18" charset="0"/>
              </a:rPr>
              <a:t>ar tuo atveju, jei paprastas tvarstis kraujavimo</a:t>
            </a:r>
          </a:p>
          <a:p>
            <a:pPr marL="0" indent="0">
              <a:buNone/>
            </a:pPr>
            <a:r>
              <a:rPr lang="en-US" dirty="0" smtClean="0">
                <a:latin typeface="Times New Roman" panose="02020603050405020304" pitchFamily="18" charset="0"/>
                <a:cs typeface="Times New Roman" panose="02020603050405020304" pitchFamily="18" charset="0"/>
              </a:rPr>
              <a:t>    </a:t>
            </a:r>
            <a:r>
              <a:rPr lang="lt-LT" dirty="0" smtClean="0">
                <a:latin typeface="Times New Roman" panose="02020603050405020304" pitchFamily="18" charset="0"/>
                <a:cs typeface="Times New Roman" panose="02020603050405020304" pitchFamily="18" charset="0"/>
              </a:rPr>
              <a:t>nesustabdo</a:t>
            </a:r>
            <a:r>
              <a:rPr lang="lt-LT" dirty="0">
                <a:latin typeface="Times New Roman" panose="02020603050405020304" pitchFamily="18" charset="0"/>
                <a:cs typeface="Times New Roman" panose="02020603050405020304" pitchFamily="18" charset="0"/>
              </a:rPr>
              <a:t>).</a:t>
            </a:r>
          </a:p>
          <a:p>
            <a:pPr marL="0" indent="0">
              <a:buNone/>
            </a:pPr>
            <a:r>
              <a:rPr lang="lt-LT" dirty="0" smtClean="0">
                <a:latin typeface="Times New Roman" panose="02020603050405020304" pitchFamily="18" charset="0"/>
                <a:cs typeface="Times New Roman" panose="02020603050405020304" pitchFamily="18" charset="0"/>
              </a:rPr>
              <a:t>                                             </a:t>
            </a:r>
            <a:r>
              <a:rPr lang="lt-LT" b="1" dirty="0" smtClean="0">
                <a:latin typeface="Times New Roman" panose="02020603050405020304" pitchFamily="18" charset="0"/>
                <a:cs typeface="Times New Roman" panose="02020603050405020304" pitchFamily="18" charset="0"/>
              </a:rPr>
              <a:t>Žinotina </a:t>
            </a:r>
            <a:r>
              <a:rPr lang="lt-LT" b="1" dirty="0">
                <a:latin typeface="Times New Roman" panose="02020603050405020304" pitchFamily="18" charset="0"/>
                <a:cs typeface="Times New Roman" panose="02020603050405020304" pitchFamily="18" charset="0"/>
              </a:rPr>
              <a:t>:</a:t>
            </a:r>
          </a:p>
          <a:p>
            <a:r>
              <a:rPr lang="lt-LT" dirty="0">
                <a:latin typeface="Times New Roman" panose="02020603050405020304" pitchFamily="18" charset="0"/>
                <a:cs typeface="Times New Roman" panose="02020603050405020304" pitchFamily="18" charset="0"/>
              </a:rPr>
              <a:t>Mazgą riškite virš ritinėlio.</a:t>
            </a:r>
          </a:p>
          <a:p>
            <a:r>
              <a:rPr lang="lt-LT" dirty="0">
                <a:latin typeface="Times New Roman" panose="02020603050405020304" pitchFamily="18" charset="0"/>
                <a:cs typeface="Times New Roman" panose="02020603050405020304" pitchFamily="18" charset="0"/>
              </a:rPr>
              <a:t>Spaudžiamasis tvarstis yra geriausias </a:t>
            </a:r>
            <a:r>
              <a:rPr lang="lt-LT" dirty="0" smtClean="0">
                <a:latin typeface="Times New Roman" panose="02020603050405020304" pitchFamily="18" charset="0"/>
                <a:cs typeface="Times New Roman" panose="02020603050405020304" pitchFamily="18" charset="0"/>
              </a:rPr>
              <a:t>kraujavimo</a:t>
            </a:r>
            <a:r>
              <a:rPr lang="en-US" dirty="0" smtClean="0">
                <a:latin typeface="Times New Roman" panose="02020603050405020304" pitchFamily="18" charset="0"/>
                <a:cs typeface="Times New Roman" panose="02020603050405020304" pitchFamily="18" charset="0"/>
              </a:rPr>
              <a:t> </a:t>
            </a:r>
            <a:r>
              <a:rPr lang="lt-LT" dirty="0" smtClean="0">
                <a:latin typeface="Times New Roman" panose="02020603050405020304" pitchFamily="18" charset="0"/>
                <a:cs typeface="Times New Roman" panose="02020603050405020304" pitchFamily="18" charset="0"/>
              </a:rPr>
              <a:t>stabdymo </a:t>
            </a:r>
            <a:r>
              <a:rPr lang="lt-LT" dirty="0">
                <a:latin typeface="Times New Roman" panose="02020603050405020304" pitchFamily="18" charset="0"/>
                <a:cs typeface="Times New Roman" panose="02020603050405020304" pitchFamily="18" charset="0"/>
              </a:rPr>
              <a:t>būdas, bet sutvarsčius netaisyklingai, gali </a:t>
            </a:r>
            <a:r>
              <a:rPr lang="lt-LT" dirty="0" smtClean="0">
                <a:latin typeface="Times New Roman" panose="02020603050405020304" pitchFamily="18" charset="0"/>
                <a:cs typeface="Times New Roman" panose="02020603050405020304" pitchFamily="18" charset="0"/>
              </a:rPr>
              <a:t>sutrikti</a:t>
            </a:r>
            <a:r>
              <a:rPr lang="en-US" dirty="0" smtClean="0">
                <a:latin typeface="Times New Roman" panose="02020603050405020304" pitchFamily="18" charset="0"/>
                <a:cs typeface="Times New Roman" panose="02020603050405020304" pitchFamily="18" charset="0"/>
              </a:rPr>
              <a:t> </a:t>
            </a:r>
            <a:r>
              <a:rPr lang="lt-LT" dirty="0" smtClean="0">
                <a:latin typeface="Times New Roman" panose="02020603050405020304" pitchFamily="18" charset="0"/>
                <a:cs typeface="Times New Roman" panose="02020603050405020304" pitchFamily="18" charset="0"/>
              </a:rPr>
              <a:t>aplinkinių </a:t>
            </a:r>
            <a:r>
              <a:rPr lang="lt-LT" dirty="0">
                <a:latin typeface="Times New Roman" panose="02020603050405020304" pitchFamily="18" charset="0"/>
                <a:cs typeface="Times New Roman" panose="02020603050405020304" pitchFamily="18" charset="0"/>
              </a:rPr>
              <a:t>audinių kraujotaka, todėl būtina nustatyti, </a:t>
            </a:r>
            <a:r>
              <a:rPr lang="lt-LT" dirty="0" smtClean="0">
                <a:latin typeface="Times New Roman" panose="02020603050405020304" pitchFamily="18" charset="0"/>
                <a:cs typeface="Times New Roman" panose="02020603050405020304" pitchFamily="18" charset="0"/>
              </a:rPr>
              <a:t>ar</a:t>
            </a:r>
            <a:r>
              <a:rPr lang="en-US" dirty="0" smtClean="0">
                <a:latin typeface="Times New Roman" panose="02020603050405020304" pitchFamily="18" charset="0"/>
                <a:cs typeface="Times New Roman" panose="02020603050405020304" pitchFamily="18" charset="0"/>
              </a:rPr>
              <a:t> </a:t>
            </a:r>
            <a:r>
              <a:rPr lang="lt-LT" dirty="0" smtClean="0">
                <a:latin typeface="Times New Roman" panose="02020603050405020304" pitchFamily="18" charset="0"/>
                <a:cs typeface="Times New Roman" panose="02020603050405020304" pitchFamily="18" charset="0"/>
              </a:rPr>
              <a:t>audiniai </a:t>
            </a:r>
            <a:r>
              <a:rPr lang="lt-LT" dirty="0">
                <a:latin typeface="Times New Roman" panose="02020603050405020304" pitchFamily="18" charset="0"/>
                <a:cs typeface="Times New Roman" panose="02020603050405020304" pitchFamily="18" charset="0"/>
              </a:rPr>
              <a:t>arba galūnė žemiau sutvarstymo vietos </a:t>
            </a:r>
            <a:r>
              <a:rPr lang="lt-LT" dirty="0" smtClean="0">
                <a:latin typeface="Times New Roman" panose="02020603050405020304" pitchFamily="18" charset="0"/>
                <a:cs typeface="Times New Roman" panose="02020603050405020304" pitchFamily="18" charset="0"/>
              </a:rPr>
              <a:t>nebąla,</a:t>
            </a:r>
            <a:r>
              <a:rPr lang="en-US" dirty="0" smtClean="0">
                <a:latin typeface="Times New Roman" panose="02020603050405020304" pitchFamily="18" charset="0"/>
                <a:cs typeface="Times New Roman" panose="02020603050405020304" pitchFamily="18" charset="0"/>
              </a:rPr>
              <a:t> </a:t>
            </a:r>
            <a:r>
              <a:rPr lang="lt-LT" dirty="0" smtClean="0">
                <a:latin typeface="Times New Roman" panose="02020603050405020304" pitchFamily="18" charset="0"/>
                <a:cs typeface="Times New Roman" panose="02020603050405020304" pitchFamily="18" charset="0"/>
              </a:rPr>
              <a:t>nemėlynuoja</a:t>
            </a:r>
            <a:r>
              <a:rPr lang="lt-LT" dirty="0">
                <a:latin typeface="Times New Roman" panose="02020603050405020304" pitchFamily="18" charset="0"/>
                <a:cs typeface="Times New Roman" panose="02020603050405020304" pitchFamily="18" charset="0"/>
              </a:rPr>
              <a:t>, nešąla, netirpsta.</a:t>
            </a:r>
          </a:p>
        </p:txBody>
      </p:sp>
    </p:spTree>
    <p:extLst>
      <p:ext uri="{BB962C8B-B14F-4D97-AF65-F5344CB8AC3E}">
        <p14:creationId xmlns:p14="http://schemas.microsoft.com/office/powerpoint/2010/main" val="39496119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sp>
        <p:nvSpPr>
          <p:cNvPr id="3" name="Content Placeholder 2"/>
          <p:cNvSpPr>
            <a:spLocks noGrp="1"/>
          </p:cNvSpPr>
          <p:nvPr>
            <p:ph idx="1"/>
          </p:nvPr>
        </p:nvSpPr>
        <p:spPr/>
        <p:txBody>
          <a:bodyPr/>
          <a:lstStyle/>
          <a:p>
            <a:pPr marL="0" indent="0">
              <a:buNone/>
            </a:pPr>
            <a:r>
              <a:rPr lang="lt-LT" b="1" dirty="0">
                <a:latin typeface="Times New Roman" panose="02020603050405020304" pitchFamily="18" charset="0"/>
                <a:cs typeface="Times New Roman" panose="02020603050405020304" pitchFamily="18" charset="0"/>
              </a:rPr>
              <a:t>6. Timpa:</a:t>
            </a:r>
          </a:p>
          <a:p>
            <a:r>
              <a:rPr lang="lt-LT" dirty="0" smtClean="0">
                <a:latin typeface="Times New Roman" panose="02020603050405020304" pitchFamily="18" charset="0"/>
                <a:cs typeface="Times New Roman" panose="02020603050405020304" pitchFamily="18" charset="0"/>
              </a:rPr>
              <a:t>Naudojama </a:t>
            </a:r>
            <a:r>
              <a:rPr lang="lt-LT" dirty="0">
                <a:latin typeface="Times New Roman" panose="02020603050405020304" pitchFamily="18" charset="0"/>
                <a:cs typeface="Times New Roman" panose="02020603050405020304" pitchFamily="18" charset="0"/>
              </a:rPr>
              <a:t>stipriam arteriniam </a:t>
            </a:r>
            <a:r>
              <a:rPr lang="lt-LT" dirty="0" smtClean="0">
                <a:latin typeface="Times New Roman" panose="02020603050405020304" pitchFamily="18" charset="0"/>
                <a:cs typeface="Times New Roman" panose="02020603050405020304" pitchFamily="18" charset="0"/>
              </a:rPr>
              <a:t>kraujavimui</a:t>
            </a:r>
            <a:r>
              <a:rPr lang="en-US" dirty="0" smtClean="0">
                <a:latin typeface="Times New Roman" panose="02020603050405020304" pitchFamily="18" charset="0"/>
                <a:cs typeface="Times New Roman" panose="02020603050405020304" pitchFamily="18" charset="0"/>
              </a:rPr>
              <a:t> </a:t>
            </a:r>
            <a:r>
              <a:rPr lang="lt-LT" dirty="0" smtClean="0">
                <a:latin typeface="Times New Roman" panose="02020603050405020304" pitchFamily="18" charset="0"/>
                <a:cs typeface="Times New Roman" panose="02020603050405020304" pitchFamily="18" charset="0"/>
              </a:rPr>
              <a:t>stabdyti</a:t>
            </a:r>
            <a:r>
              <a:rPr lang="lt-LT" dirty="0">
                <a:latin typeface="Times New Roman" panose="02020603050405020304" pitchFamily="18" charset="0"/>
                <a:cs typeface="Times New Roman" panose="02020603050405020304" pitchFamily="18" charset="0"/>
              </a:rPr>
              <a:t>, kai spaudžiamuoju tvarsčiu </a:t>
            </a:r>
            <a:r>
              <a:rPr lang="lt-LT" dirty="0" smtClean="0">
                <a:latin typeface="Times New Roman" panose="02020603050405020304" pitchFamily="18" charset="0"/>
                <a:cs typeface="Times New Roman" panose="02020603050405020304" pitchFamily="18" charset="0"/>
              </a:rPr>
              <a:t>kraujavimo</a:t>
            </a:r>
            <a:r>
              <a:rPr lang="en-US" dirty="0" smtClean="0">
                <a:latin typeface="Times New Roman" panose="02020603050405020304" pitchFamily="18" charset="0"/>
                <a:cs typeface="Times New Roman" panose="02020603050405020304" pitchFamily="18" charset="0"/>
              </a:rPr>
              <a:t> </a:t>
            </a:r>
            <a:r>
              <a:rPr lang="lt-LT" dirty="0" smtClean="0">
                <a:latin typeface="Times New Roman" panose="02020603050405020304" pitchFamily="18" charset="0"/>
                <a:cs typeface="Times New Roman" panose="02020603050405020304" pitchFamily="18" charset="0"/>
              </a:rPr>
              <a:t>sustabdyti </a:t>
            </a:r>
            <a:r>
              <a:rPr lang="lt-LT" dirty="0">
                <a:latin typeface="Times New Roman" panose="02020603050405020304" pitchFamily="18" charset="0"/>
                <a:cs typeface="Times New Roman" panose="02020603050405020304" pitchFamily="18" charset="0"/>
              </a:rPr>
              <a:t>nepavyksta.</a:t>
            </a:r>
          </a:p>
          <a:p>
            <a:r>
              <a:rPr lang="lt-LT" dirty="0" smtClean="0">
                <a:latin typeface="Times New Roman" panose="02020603050405020304" pitchFamily="18" charset="0"/>
                <a:cs typeface="Times New Roman" panose="02020603050405020304" pitchFamily="18" charset="0"/>
              </a:rPr>
              <a:t>Timpa </a:t>
            </a:r>
            <a:r>
              <a:rPr lang="lt-LT" dirty="0">
                <a:latin typeface="Times New Roman" panose="02020603050405020304" pitchFamily="18" charset="0"/>
                <a:cs typeface="Times New Roman" panose="02020603050405020304" pitchFamily="18" charset="0"/>
              </a:rPr>
              <a:t>dedama tik kraujuojant iš galūnių.</a:t>
            </a:r>
          </a:p>
          <a:p>
            <a:r>
              <a:rPr lang="lt-LT" dirty="0" smtClean="0">
                <a:latin typeface="Times New Roman" panose="02020603050405020304" pitchFamily="18" charset="0"/>
                <a:cs typeface="Times New Roman" panose="02020603050405020304" pitchFamily="18" charset="0"/>
              </a:rPr>
              <a:t>Jei </a:t>
            </a:r>
            <a:r>
              <a:rPr lang="lt-LT" dirty="0">
                <a:latin typeface="Times New Roman" panose="02020603050405020304" pitchFamily="18" charset="0"/>
                <a:cs typeface="Times New Roman" panose="02020603050405020304" pitchFamily="18" charset="0"/>
              </a:rPr>
              <a:t>galūnė nutraukta, timpą būtina uždėti, </a:t>
            </a:r>
            <a:r>
              <a:rPr lang="lt-LT" dirty="0" smtClean="0">
                <a:latin typeface="Times New Roman" panose="02020603050405020304" pitchFamily="18" charset="0"/>
                <a:cs typeface="Times New Roman" panose="02020603050405020304" pitchFamily="18" charset="0"/>
              </a:rPr>
              <a:t>net</a:t>
            </a:r>
            <a:r>
              <a:rPr lang="en-US" dirty="0" smtClean="0">
                <a:latin typeface="Times New Roman" panose="02020603050405020304" pitchFamily="18" charset="0"/>
                <a:cs typeface="Times New Roman" panose="02020603050405020304" pitchFamily="18" charset="0"/>
              </a:rPr>
              <a:t> </a:t>
            </a:r>
            <a:r>
              <a:rPr lang="lt-LT" dirty="0" smtClean="0">
                <a:latin typeface="Times New Roman" panose="02020603050405020304" pitchFamily="18" charset="0"/>
                <a:cs typeface="Times New Roman" panose="02020603050405020304" pitchFamily="18" charset="0"/>
              </a:rPr>
              <a:t>jeigu </a:t>
            </a:r>
            <a:r>
              <a:rPr lang="lt-LT" dirty="0">
                <a:latin typeface="Times New Roman" panose="02020603050405020304" pitchFamily="18" charset="0"/>
                <a:cs typeface="Times New Roman" panose="02020603050405020304" pitchFamily="18" charset="0"/>
              </a:rPr>
              <a:t>kraujuoja nežymiai ar visai nekraujuoja, </a:t>
            </a:r>
            <a:r>
              <a:rPr lang="lt-LT" dirty="0" smtClean="0">
                <a:latin typeface="Times New Roman" panose="02020603050405020304" pitchFamily="18" charset="0"/>
                <a:cs typeface="Times New Roman" panose="02020603050405020304" pitchFamily="18" charset="0"/>
              </a:rPr>
              <a:t>nes</a:t>
            </a:r>
            <a:r>
              <a:rPr lang="en-US" dirty="0" smtClean="0">
                <a:latin typeface="Times New Roman" panose="02020603050405020304" pitchFamily="18" charset="0"/>
                <a:cs typeface="Times New Roman" panose="02020603050405020304" pitchFamily="18" charset="0"/>
              </a:rPr>
              <a:t> </a:t>
            </a:r>
            <a:r>
              <a:rPr lang="lt-LT" dirty="0" smtClean="0">
                <a:latin typeface="Times New Roman" panose="02020603050405020304" pitchFamily="18" charset="0"/>
                <a:cs typeface="Times New Roman" panose="02020603050405020304" pitchFamily="18" charset="0"/>
              </a:rPr>
              <a:t>po </a:t>
            </a:r>
            <a:r>
              <a:rPr lang="lt-LT" dirty="0">
                <a:latin typeface="Times New Roman" panose="02020603050405020304" pitchFamily="18" charset="0"/>
                <a:cs typeface="Times New Roman" panose="02020603050405020304" pitchFamily="18" charset="0"/>
              </a:rPr>
              <a:t>kurio laiko gali prasidėti stiprus </a:t>
            </a:r>
            <a:r>
              <a:rPr lang="lt-LT" dirty="0" smtClean="0">
                <a:latin typeface="Times New Roman" panose="02020603050405020304" pitchFamily="18" charset="0"/>
                <a:cs typeface="Times New Roman" panose="02020603050405020304" pitchFamily="18" charset="0"/>
              </a:rPr>
              <a:t>arterinis</a:t>
            </a:r>
            <a:r>
              <a:rPr lang="en-US" dirty="0" smtClean="0">
                <a:latin typeface="Times New Roman" panose="02020603050405020304" pitchFamily="18" charset="0"/>
                <a:cs typeface="Times New Roman" panose="02020603050405020304" pitchFamily="18" charset="0"/>
              </a:rPr>
              <a:t> </a:t>
            </a:r>
            <a:r>
              <a:rPr lang="lt-LT" dirty="0" smtClean="0">
                <a:latin typeface="Times New Roman" panose="02020603050405020304" pitchFamily="18" charset="0"/>
                <a:cs typeface="Times New Roman" panose="02020603050405020304" pitchFamily="18" charset="0"/>
              </a:rPr>
              <a:t>kraujavimas</a:t>
            </a:r>
            <a:endParaRPr lang="lt-LT"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8638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7384"/>
            <a:ext cx="8229600" cy="1296144"/>
          </a:xfrm>
        </p:spPr>
        <p:txBody>
          <a:bodyPr/>
          <a:lstStyle/>
          <a:p>
            <a:r>
              <a:rPr lang="en-US" sz="4400" dirty="0" smtClean="0">
                <a:effectLst/>
                <a:latin typeface="Times New Roman" panose="02020603050405020304" pitchFamily="18" charset="0"/>
                <a:cs typeface="Times New Roman" panose="02020603050405020304" pitchFamily="18" charset="0"/>
              </a:rPr>
              <a:t>A</a:t>
            </a:r>
            <a:r>
              <a:rPr lang="lt-LT" sz="4400" dirty="0" smtClean="0">
                <a:effectLst/>
                <a:latin typeface="Times New Roman" panose="02020603050405020304" pitchFamily="18" charset="0"/>
                <a:cs typeface="Times New Roman" panose="02020603050405020304" pitchFamily="18" charset="0"/>
              </a:rPr>
              <a:t>rterinis </a:t>
            </a:r>
            <a:r>
              <a:rPr lang="lt-LT" sz="4400" dirty="0">
                <a:effectLst/>
                <a:latin typeface="Times New Roman" panose="02020603050405020304" pitchFamily="18" charset="0"/>
                <a:cs typeface="Times New Roman" panose="02020603050405020304" pitchFamily="18" charset="0"/>
              </a:rPr>
              <a:t>kraujavimas</a:t>
            </a:r>
          </a:p>
        </p:txBody>
      </p:sp>
      <p:sp>
        <p:nvSpPr>
          <p:cNvPr id="3" name="Content Placeholder 2"/>
          <p:cNvSpPr>
            <a:spLocks noGrp="1"/>
          </p:cNvSpPr>
          <p:nvPr>
            <p:ph idx="1"/>
          </p:nvPr>
        </p:nvSpPr>
        <p:spPr/>
        <p:txBody>
          <a:bodyPr>
            <a:normAutofit/>
          </a:bodyPr>
          <a:lstStyle/>
          <a:p>
            <a:r>
              <a:rPr lang="en-US" sz="2000" dirty="0">
                <a:latin typeface="Times New Roman" panose="02020603050405020304" pitchFamily="18" charset="0"/>
                <a:cs typeface="Times New Roman" panose="02020603050405020304" pitchFamily="18" charset="0"/>
              </a:rPr>
              <a:t>P</a:t>
            </a:r>
            <a:r>
              <a:rPr lang="lt-LT" sz="2000" dirty="0" smtClean="0">
                <a:latin typeface="Times New Roman" panose="02020603050405020304" pitchFamily="18" charset="0"/>
                <a:cs typeface="Times New Roman" panose="02020603050405020304" pitchFamily="18" charset="0"/>
              </a:rPr>
              <a:t>irmą </a:t>
            </a:r>
            <a:r>
              <a:rPr lang="lt-LT" sz="2000" dirty="0">
                <a:latin typeface="Times New Roman" panose="02020603050405020304" pitchFamily="18" charset="0"/>
                <a:cs typeface="Times New Roman" panose="02020603050405020304" pitchFamily="18" charset="0"/>
              </a:rPr>
              <a:t>pagalbą būtina suteikti labai greitai. Būtina naudoti timpą ar iš audeklo pasidarytą varžtą užspaudžiant (suveržiant) ranką ar koją virš žaizdos. </a:t>
            </a:r>
            <a:endParaRPr lang="en-US" sz="2000" dirty="0">
              <a:latin typeface="Times New Roman" panose="02020603050405020304" pitchFamily="18" charset="0"/>
              <a:cs typeface="Times New Roman" panose="02020603050405020304" pitchFamily="18" charset="0"/>
            </a:endParaRPr>
          </a:p>
          <a:p>
            <a:endParaRPr lang="lt-LT" sz="2000" dirty="0">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1763" y="2830513"/>
            <a:ext cx="3800475"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87191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sp>
        <p:nvSpPr>
          <p:cNvPr id="3" name="Content Placeholder 2"/>
          <p:cNvSpPr>
            <a:spLocks noGrp="1"/>
          </p:cNvSpPr>
          <p:nvPr>
            <p:ph idx="1"/>
          </p:nvPr>
        </p:nvSpPr>
        <p:spPr/>
        <p:txBody>
          <a:bodyPr>
            <a:normAutofit/>
          </a:bodyPr>
          <a:lstStyle/>
          <a:p>
            <a:pPr marL="0" indent="0">
              <a:buNone/>
            </a:pPr>
            <a:r>
              <a:rPr lang="en-US" dirty="0" smtClean="0"/>
              <a:t>                                  </a:t>
            </a:r>
            <a:r>
              <a:rPr lang="lt-LT" sz="4000" dirty="0" smtClean="0">
                <a:solidFill>
                  <a:srgbClr val="FF0000"/>
                </a:solidFill>
                <a:latin typeface="Times New Roman" panose="02020603050405020304" pitchFamily="18" charset="0"/>
                <a:cs typeface="Times New Roman" panose="02020603050405020304" pitchFamily="18" charset="0"/>
              </a:rPr>
              <a:t>SVARBU</a:t>
            </a:r>
            <a:r>
              <a:rPr lang="en-US" sz="4000" dirty="0" smtClean="0">
                <a:solidFill>
                  <a:srgbClr val="FF0000"/>
                </a:solidFill>
                <a:latin typeface="Times New Roman" panose="02020603050405020304" pitchFamily="18" charset="0"/>
                <a:cs typeface="Times New Roman" panose="02020603050405020304" pitchFamily="18" charset="0"/>
              </a:rPr>
              <a:t>!!!</a:t>
            </a:r>
          </a:p>
          <a:p>
            <a:pPr marL="0" indent="0" algn="just">
              <a:buNone/>
            </a:pPr>
            <a:r>
              <a:rPr lang="lt-LT" sz="2000" dirty="0">
                <a:solidFill>
                  <a:schemeClr val="tx1"/>
                </a:solidFill>
                <a:latin typeface="Times New Roman" panose="02020603050405020304" pitchFamily="18" charset="0"/>
                <a:cs typeface="Times New Roman" panose="02020603050405020304" pitchFamily="18" charset="0"/>
              </a:rPr>
              <a:t>Pastebėję gresiantį pavojų, skambinkite pagalbos </a:t>
            </a:r>
            <a:r>
              <a:rPr lang="lt-LT" sz="2000" dirty="0" smtClean="0">
                <a:solidFill>
                  <a:schemeClr val="tx1"/>
                </a:solidFill>
                <a:latin typeface="Times New Roman" panose="02020603050405020304" pitchFamily="18" charset="0"/>
                <a:cs typeface="Times New Roman" panose="02020603050405020304" pitchFamily="18" charset="0"/>
              </a:rPr>
              <a:t>tarnyboms (ugniagesiams</a:t>
            </a:r>
            <a:r>
              <a:rPr lang="lt-LT" sz="2000" dirty="0">
                <a:solidFill>
                  <a:schemeClr val="tx1"/>
                </a:solidFill>
                <a:latin typeface="Times New Roman" panose="02020603050405020304" pitchFamily="18" charset="0"/>
                <a:cs typeface="Times New Roman" panose="02020603050405020304" pitchFamily="18" charset="0"/>
              </a:rPr>
              <a:t>, policijai). Pirmąją pagalbą teikite tik joms </a:t>
            </a:r>
            <a:r>
              <a:rPr lang="lt-LT" sz="2000" dirty="0" smtClean="0">
                <a:solidFill>
                  <a:schemeClr val="tx1"/>
                </a:solidFill>
                <a:latin typeface="Times New Roman" panose="02020603050405020304" pitchFamily="18" charset="0"/>
                <a:cs typeface="Times New Roman" panose="02020603050405020304" pitchFamily="18" charset="0"/>
              </a:rPr>
              <a:t>leidus.Esant </a:t>
            </a:r>
            <a:r>
              <a:rPr lang="lt-LT" sz="2000" dirty="0">
                <a:solidFill>
                  <a:schemeClr val="tx1"/>
                </a:solidFill>
                <a:latin typeface="Times New Roman" panose="02020603050405020304" pitchFamily="18" charset="0"/>
                <a:cs typeface="Times New Roman" panose="02020603050405020304" pitchFamily="18" charset="0"/>
              </a:rPr>
              <a:t>galimybei, pavojų pašalinkite patys: išjunkite elektrą </a:t>
            </a:r>
            <a:r>
              <a:rPr lang="lt-LT" sz="2000" dirty="0" smtClean="0">
                <a:solidFill>
                  <a:schemeClr val="tx1"/>
                </a:solidFill>
                <a:latin typeface="Times New Roman" panose="02020603050405020304" pitchFamily="18" charset="0"/>
                <a:cs typeface="Times New Roman" panose="02020603050405020304" pitchFamily="18" charset="0"/>
              </a:rPr>
              <a:t>ar</a:t>
            </a:r>
            <a:r>
              <a:rPr lang="en-US" sz="2000" dirty="0" smtClean="0">
                <a:solidFill>
                  <a:schemeClr val="tx1"/>
                </a:solidFill>
                <a:latin typeface="Times New Roman" panose="02020603050405020304" pitchFamily="18" charset="0"/>
                <a:cs typeface="Times New Roman" panose="02020603050405020304" pitchFamily="18" charset="0"/>
              </a:rPr>
              <a:t> </a:t>
            </a:r>
            <a:r>
              <a:rPr lang="lt-LT" sz="2000" dirty="0" smtClean="0">
                <a:solidFill>
                  <a:schemeClr val="tx1"/>
                </a:solidFill>
                <a:latin typeface="Times New Roman" panose="02020603050405020304" pitchFamily="18" charset="0"/>
                <a:cs typeface="Times New Roman" panose="02020603050405020304" pitchFamily="18" charset="0"/>
              </a:rPr>
              <a:t>perkelkite </a:t>
            </a:r>
            <a:r>
              <a:rPr lang="lt-LT" sz="2000" dirty="0">
                <a:solidFill>
                  <a:schemeClr val="tx1"/>
                </a:solidFill>
                <a:latin typeface="Times New Roman" panose="02020603050405020304" pitchFamily="18" charset="0"/>
                <a:cs typeface="Times New Roman" panose="02020603050405020304" pitchFamily="18" charset="0"/>
              </a:rPr>
              <a:t>nukentėjusįjį į saugią </a:t>
            </a:r>
            <a:r>
              <a:rPr lang="lt-LT" sz="2000" dirty="0" smtClean="0">
                <a:solidFill>
                  <a:schemeClr val="tx1"/>
                </a:solidFill>
                <a:latin typeface="Times New Roman" panose="02020603050405020304" pitchFamily="18" charset="0"/>
                <a:cs typeface="Times New Roman" panose="02020603050405020304" pitchFamily="18" charset="0"/>
              </a:rPr>
              <a:t>vietą</a:t>
            </a:r>
            <a:r>
              <a:rPr lang="en-US" sz="2000" dirty="0" smtClean="0">
                <a:solidFill>
                  <a:schemeClr val="tx1"/>
                </a:solidFill>
                <a:latin typeface="Times New Roman" panose="02020603050405020304" pitchFamily="18" charset="0"/>
                <a:cs typeface="Times New Roman" panose="02020603050405020304" pitchFamily="18" charset="0"/>
              </a:rPr>
              <a:t>.</a:t>
            </a:r>
            <a:endParaRPr lang="lt-LT" sz="2000" dirty="0">
              <a:solidFill>
                <a:schemeClr val="tx1"/>
              </a:solidFill>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4197784"/>
            <a:ext cx="3195439" cy="212641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69942213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96752"/>
          </a:xfrm>
        </p:spPr>
        <p:txBody>
          <a:bodyPr/>
          <a:lstStyle/>
          <a:p>
            <a:r>
              <a:rPr lang="lt-LT" sz="4400" dirty="0">
                <a:effectLst/>
                <a:latin typeface="Times New Roman" panose="02020603050405020304" pitchFamily="18" charset="0"/>
                <a:cs typeface="Times New Roman" panose="02020603050405020304" pitchFamily="18" charset="0"/>
              </a:rPr>
              <a:t>Turniketo naudojimo taisyklės</a:t>
            </a:r>
          </a:p>
        </p:txBody>
      </p:sp>
      <p:sp>
        <p:nvSpPr>
          <p:cNvPr id="3" name="Content Placeholder 2"/>
          <p:cNvSpPr>
            <a:spLocks noGrp="1"/>
          </p:cNvSpPr>
          <p:nvPr>
            <p:ph idx="1"/>
          </p:nvPr>
        </p:nvSpPr>
        <p:spPr/>
        <p:txBody>
          <a:bodyPr>
            <a:normAutofit/>
          </a:bodyPr>
          <a:lstStyle/>
          <a:p>
            <a:r>
              <a:rPr lang="lt-LT" sz="2000" dirty="0">
                <a:latin typeface="Times New Roman" panose="02020603050405020304" pitchFamily="18" charset="0"/>
                <a:cs typeface="Times New Roman" panose="02020603050405020304" pitchFamily="18" charset="0"/>
              </a:rPr>
              <a:t>Turniketas dedamas 5 </a:t>
            </a:r>
            <a:r>
              <a:rPr lang="lt-LT" sz="2000" dirty="0" smtClean="0">
                <a:latin typeface="Times New Roman" panose="02020603050405020304" pitchFamily="18" charset="0"/>
                <a:cs typeface="Times New Roman" panose="02020603050405020304" pitchFamily="18" charset="0"/>
              </a:rPr>
              <a:t>cm</a:t>
            </a:r>
            <a:r>
              <a:rPr lang="en-US" sz="2000" dirty="0" smtClean="0">
                <a:latin typeface="Times New Roman" panose="02020603050405020304" pitchFamily="18" charset="0"/>
                <a:cs typeface="Times New Roman" panose="02020603050405020304" pitchFamily="18" charset="0"/>
              </a:rPr>
              <a:t>.</a:t>
            </a:r>
            <a:r>
              <a:rPr lang="lt-LT" sz="2000" dirty="0" smtClean="0">
                <a:latin typeface="Times New Roman" panose="02020603050405020304" pitchFamily="18" charset="0"/>
                <a:cs typeface="Times New Roman" panose="02020603050405020304" pitchFamily="18" charset="0"/>
              </a:rPr>
              <a:t> </a:t>
            </a:r>
            <a:r>
              <a:rPr lang="lt-LT" sz="2000" dirty="0">
                <a:latin typeface="Times New Roman" panose="02020603050405020304" pitchFamily="18" charset="0"/>
                <a:cs typeface="Times New Roman" panose="02020603050405020304" pitchFamily="18" charset="0"/>
              </a:rPr>
              <a:t>aukščiau žaizdos (tarp žaizdos ir širdies).</a:t>
            </a:r>
          </a:p>
          <a:p>
            <a:r>
              <a:rPr lang="lt-LT" sz="2000" dirty="0">
                <a:latin typeface="Times New Roman" panose="02020603050405020304" pitchFamily="18" charset="0"/>
                <a:cs typeface="Times New Roman" panose="02020603050405020304" pitchFamily="18" charset="0"/>
              </a:rPr>
              <a:t>Jeigu kraujavimo vieta nėra aiški ar nėra laiko apžiūrėti sužeidimo dėl nesaugios aplinkos, turniketas dedamas ant galūnės kuo aukščiau, nenuimant drabužių.</a:t>
            </a:r>
          </a:p>
          <a:p>
            <a:r>
              <a:rPr lang="lt-LT" sz="2000" dirty="0">
                <a:latin typeface="Times New Roman" panose="02020603050405020304" pitchFamily="18" charset="0"/>
                <a:cs typeface="Times New Roman" panose="02020603050405020304" pitchFamily="18" charset="0"/>
              </a:rPr>
              <a:t>Dedant ant rūbų, būtina patikrinti, ar tarp turniketo ir galūnės nėra nereikalingų daiktų, tokių kaip raktai, telefonai, žiebtuvėliai ar kiti daiktai, kurie gali trukdyti tinkamai užveržti turniketu galūnės kraujotaką.</a:t>
            </a:r>
          </a:p>
          <a:p>
            <a:r>
              <a:rPr lang="lt-LT" sz="2000" dirty="0">
                <a:latin typeface="Times New Roman" panose="02020603050405020304" pitchFamily="18" charset="0"/>
                <a:cs typeface="Times New Roman" panose="02020603050405020304" pitchFamily="18" charset="0"/>
              </a:rPr>
              <a:t>Uždėjus turniketą, suktuką užveržti iki galo arba taip, kad sustotų kraujavimas ir nebūtų jaučiamas periferinis pulsas. Veržimo suktuką užtvirtinti tam skirtoje vietoje.</a:t>
            </a:r>
          </a:p>
        </p:txBody>
      </p:sp>
    </p:spTree>
    <p:extLst>
      <p:ext uri="{BB962C8B-B14F-4D97-AF65-F5344CB8AC3E}">
        <p14:creationId xmlns:p14="http://schemas.microsoft.com/office/powerpoint/2010/main" val="35243549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sp>
        <p:nvSpPr>
          <p:cNvPr id="3" name="Content Placeholder 2"/>
          <p:cNvSpPr>
            <a:spLocks noGrp="1"/>
          </p:cNvSpPr>
          <p:nvPr>
            <p:ph idx="1"/>
          </p:nvPr>
        </p:nvSpPr>
        <p:spPr/>
        <p:txBody>
          <a:bodyPr>
            <a:normAutofit/>
          </a:bodyPr>
          <a:lstStyle/>
          <a:p>
            <a:pPr algn="just"/>
            <a:r>
              <a:rPr lang="lt-LT" sz="2000" dirty="0">
                <a:latin typeface="Times New Roman" panose="02020603050405020304" pitchFamily="18" charset="0"/>
                <a:cs typeface="Times New Roman" panose="02020603050405020304" pitchFamily="18" charset="0"/>
              </a:rPr>
              <a:t>Nepakankamai užveržus turniketo ir nesustabdžius arterinės kraujotakos, kraujavimas gali suintensyvėti</a:t>
            </a:r>
            <a:r>
              <a:rPr lang="lt-LT" sz="2000" dirty="0" smtClean="0">
                <a:latin typeface="Times New Roman" panose="02020603050405020304" pitchFamily="18" charset="0"/>
                <a:cs typeface="Times New Roman" panose="02020603050405020304" pitchFamily="18" charset="0"/>
              </a:rPr>
              <a:t>.</a:t>
            </a:r>
            <a:endParaRPr lang="lt-LT" sz="2000" dirty="0">
              <a:latin typeface="Times New Roman" panose="02020603050405020304" pitchFamily="18" charset="0"/>
              <a:cs typeface="Times New Roman" panose="02020603050405020304" pitchFamily="18" charset="0"/>
            </a:endParaRPr>
          </a:p>
          <a:p>
            <a:pPr algn="just"/>
            <a:r>
              <a:rPr lang="lt-LT" sz="2000" dirty="0">
                <a:latin typeface="Times New Roman" panose="02020603050405020304" pitchFamily="18" charset="0"/>
                <a:cs typeface="Times New Roman" panose="02020603050405020304" pitchFamily="18" charset="0"/>
              </a:rPr>
              <a:t>Nepavykus sustabdyti kraujavimo vienu turniketu, uždėti antrąjį turniketą aukščiau pirmojo (tarp žaizdos ir širdies</a:t>
            </a:r>
            <a:r>
              <a:rPr lang="lt-LT" sz="2000" dirty="0" smtClean="0">
                <a:latin typeface="Times New Roman" panose="02020603050405020304" pitchFamily="18" charset="0"/>
                <a:cs typeface="Times New Roman" panose="02020603050405020304" pitchFamily="18" charset="0"/>
              </a:rPr>
              <a:t>).</a:t>
            </a:r>
            <a:endParaRPr lang="lt-LT" sz="2000" dirty="0">
              <a:latin typeface="Times New Roman" panose="02020603050405020304" pitchFamily="18" charset="0"/>
              <a:cs typeface="Times New Roman" panose="02020603050405020304" pitchFamily="18" charset="0"/>
            </a:endParaRPr>
          </a:p>
          <a:p>
            <a:pPr algn="just"/>
            <a:r>
              <a:rPr lang="lt-LT" sz="2000" dirty="0">
                <a:latin typeface="Times New Roman" panose="02020603050405020304" pitchFamily="18" charset="0"/>
                <a:cs typeface="Times New Roman" panose="02020603050405020304" pitchFamily="18" charset="0"/>
              </a:rPr>
              <a:t>Uždėjus turniketą, būtina pažymėti uždėjimo laiką, tam skirtoje vietoje ant turniketo arba ant sužeistojo kūno užrašant raidę T ir uždėjimo laiką.</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880" y="3887590"/>
            <a:ext cx="3726929" cy="2187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40983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sp>
        <p:nvSpPr>
          <p:cNvPr id="3" name="Content Placeholder 2"/>
          <p:cNvSpPr>
            <a:spLocks noGrp="1"/>
          </p:cNvSpPr>
          <p:nvPr>
            <p:ph idx="1"/>
          </p:nvPr>
        </p:nvSpPr>
        <p:spPr/>
        <p:txBody>
          <a:bodyPr/>
          <a:lstStyle/>
          <a:p>
            <a:pPr algn="just"/>
            <a:r>
              <a:rPr lang="lt-LT" sz="2000" b="1" dirty="0">
                <a:solidFill>
                  <a:srgbClr val="FF0000"/>
                </a:solidFill>
                <a:latin typeface="Times New Roman" panose="02020603050405020304" pitchFamily="18" charset="0"/>
                <a:cs typeface="Times New Roman" panose="02020603050405020304" pitchFamily="18" charset="0"/>
              </a:rPr>
              <a:t>SVARBU! </a:t>
            </a:r>
            <a:r>
              <a:rPr lang="lt-LT" sz="2000" dirty="0">
                <a:latin typeface="Times New Roman" panose="02020603050405020304" pitchFamily="18" charset="0"/>
                <a:cs typeface="Times New Roman" panose="02020603050405020304" pitchFamily="18" charset="0"/>
              </a:rPr>
              <a:t>Jei būtina, kvieskite GMP. Kol atvyks medikai, stebėkite gyvybinius požymius – sąmonę (ar kalbinamas žmogus atsako), kvėpavimą ir kraujotaką. Jei nukentėjusysis prarado sąmonę, atverkite kvėpavimo takus ir įvertinkite kvėpavimą. Jei jis nekvėpuoja, pradėkite gaivinti (atlikite 30 krūtinės paspaudimų ir 2 įpūtimus).</a:t>
            </a:r>
          </a:p>
          <a:p>
            <a:endParaRPr lang="lt-LT" dirty="0"/>
          </a:p>
          <a:p>
            <a:endParaRPr lang="lt-LT" dirty="0"/>
          </a:p>
        </p:txBody>
      </p:sp>
    </p:spTree>
    <p:extLst>
      <p:ext uri="{BB962C8B-B14F-4D97-AF65-F5344CB8AC3E}">
        <p14:creationId xmlns:p14="http://schemas.microsoft.com/office/powerpoint/2010/main" val="17070657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4" y="26803"/>
            <a:ext cx="4005419" cy="4523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71552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68760"/>
          </a:xfrm>
        </p:spPr>
        <p:txBody>
          <a:bodyPr/>
          <a:lstStyle/>
          <a:p>
            <a:r>
              <a:rPr lang="en-US" sz="4400" dirty="0" smtClean="0">
                <a:effectLst/>
                <a:latin typeface="Times New Roman" panose="02020603050405020304" pitchFamily="18" charset="0"/>
                <a:cs typeface="Times New Roman" panose="02020603050405020304" pitchFamily="18" charset="0"/>
              </a:rPr>
              <a:t>V</a:t>
            </a:r>
            <a:r>
              <a:rPr lang="lt-LT" sz="4400" dirty="0" smtClean="0">
                <a:effectLst/>
                <a:latin typeface="Times New Roman" panose="02020603050405020304" pitchFamily="18" charset="0"/>
                <a:cs typeface="Times New Roman" panose="02020603050405020304" pitchFamily="18" charset="0"/>
              </a:rPr>
              <a:t>eninis </a:t>
            </a:r>
            <a:r>
              <a:rPr lang="lt-LT" sz="4400" dirty="0">
                <a:effectLst/>
                <a:latin typeface="Times New Roman" panose="02020603050405020304" pitchFamily="18" charset="0"/>
                <a:cs typeface="Times New Roman" panose="02020603050405020304" pitchFamily="18" charset="0"/>
              </a:rPr>
              <a:t>kraujavimas </a:t>
            </a:r>
          </a:p>
        </p:txBody>
      </p:sp>
      <p:sp>
        <p:nvSpPr>
          <p:cNvPr id="3" name="Content Placeholder 2"/>
          <p:cNvSpPr>
            <a:spLocks noGrp="1"/>
          </p:cNvSpPr>
          <p:nvPr>
            <p:ph idx="1"/>
          </p:nvPr>
        </p:nvSpPr>
        <p:spPr/>
        <p:txBody>
          <a:bodyPr>
            <a:normAutofit/>
          </a:bodyPr>
          <a:lstStyle/>
          <a:p>
            <a:pPr algn="just"/>
            <a:r>
              <a:rPr lang="lt-LT" sz="2000" dirty="0">
                <a:latin typeface="Times New Roman" panose="02020603050405020304" pitchFamily="18" charset="0"/>
                <a:cs typeface="Times New Roman" panose="02020603050405020304" pitchFamily="18" charset="0"/>
              </a:rPr>
              <a:t>būtina steriliu tvarsčiu užspausti žaizdą, prieš tai jos kraštus sutepus dezinfekuojančiu tirpalu </a:t>
            </a:r>
            <a:r>
              <a:rPr lang="lt-LT" sz="2000" dirty="0" smtClean="0">
                <a:latin typeface="Times New Roman" panose="02020603050405020304" pitchFamily="18" charset="0"/>
                <a:cs typeface="Times New Roman" panose="02020603050405020304" pitchFamily="18" charset="0"/>
              </a:rPr>
              <a:t>, </a:t>
            </a:r>
            <a:r>
              <a:rPr lang="lt-LT" sz="2000" dirty="0">
                <a:latin typeface="Times New Roman" panose="02020603050405020304" pitchFamily="18" charset="0"/>
                <a:cs typeface="Times New Roman" panose="02020603050405020304" pitchFamily="18" charset="0"/>
              </a:rPr>
              <a:t>kad apsaugoti nuo infekcijos patekimo į žaizdą. Tvarstis turėtų būti spaudžiamasis – ant žaizdos dedamas sterilus tvarstis, virš jo marlės ar vatos kelių </a:t>
            </a:r>
            <a:r>
              <a:rPr lang="lt-LT" sz="2000" dirty="0" smtClean="0">
                <a:latin typeface="Times New Roman" panose="02020603050405020304" pitchFamily="18" charset="0"/>
                <a:cs typeface="Times New Roman" panose="02020603050405020304" pitchFamily="18" charset="0"/>
              </a:rPr>
              <a:t>sluoksnių</a:t>
            </a:r>
            <a:r>
              <a:rPr lang="en-US" sz="2000" dirty="0" smtClean="0">
                <a:latin typeface="Times New Roman" panose="02020603050405020304" pitchFamily="18" charset="0"/>
                <a:cs typeface="Times New Roman" panose="02020603050405020304" pitchFamily="18" charset="0"/>
              </a:rPr>
              <a:t> </a:t>
            </a:r>
            <a:r>
              <a:rPr lang="lt-LT" sz="2000" dirty="0" smtClean="0">
                <a:latin typeface="Times New Roman" panose="02020603050405020304" pitchFamily="18" charset="0"/>
                <a:cs typeface="Times New Roman" panose="02020603050405020304" pitchFamily="18" charset="0"/>
              </a:rPr>
              <a:t>paketas</a:t>
            </a:r>
            <a:r>
              <a:rPr lang="lt-LT" sz="2000" dirty="0">
                <a:latin typeface="Times New Roman" panose="02020603050405020304" pitchFamily="18" charset="0"/>
                <a:cs typeface="Times New Roman" panose="02020603050405020304" pitchFamily="18" charset="0"/>
              </a:rPr>
              <a:t>, po to sutvarstoma. Tik tokiu būdu bus sustabdytas veninis kraujavimas.</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5204" y="3573016"/>
            <a:ext cx="3240360"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07023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68760"/>
          </a:xfrm>
        </p:spPr>
        <p:txBody>
          <a:bodyPr/>
          <a:lstStyle/>
          <a:p>
            <a:r>
              <a:rPr lang="en-US" sz="4400" dirty="0" err="1" smtClean="0">
                <a:effectLst/>
                <a:latin typeface="Times New Roman" panose="02020603050405020304" pitchFamily="18" charset="0"/>
                <a:cs typeface="Times New Roman" panose="02020603050405020304" pitchFamily="18" charset="0"/>
              </a:rPr>
              <a:t>Kapiliarinis</a:t>
            </a:r>
            <a:r>
              <a:rPr lang="en-US" sz="4400" dirty="0" smtClean="0">
                <a:effectLst/>
                <a:latin typeface="Times New Roman" panose="02020603050405020304" pitchFamily="18" charset="0"/>
                <a:cs typeface="Times New Roman" panose="02020603050405020304" pitchFamily="18" charset="0"/>
              </a:rPr>
              <a:t> </a:t>
            </a:r>
            <a:r>
              <a:rPr lang="en-US" sz="4400" dirty="0" err="1" smtClean="0">
                <a:effectLst/>
                <a:latin typeface="Times New Roman" panose="02020603050405020304" pitchFamily="18" charset="0"/>
                <a:cs typeface="Times New Roman" panose="02020603050405020304" pitchFamily="18" charset="0"/>
              </a:rPr>
              <a:t>kraujavimas</a:t>
            </a:r>
            <a:endParaRPr lang="lt-LT" sz="4400" dirty="0">
              <a:effectLst/>
              <a:latin typeface="Times New Roman" panose="02020603050405020304" pitchFamily="18" charset="0"/>
              <a:cs typeface="Times New Roman" panose="02020603050405020304" pitchFamily="18" charset="0"/>
            </a:endParaRP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16016" y="2276872"/>
            <a:ext cx="2878832" cy="1958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52825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lt-LT" sz="3600" dirty="0">
                <a:effectLst/>
                <a:latin typeface="Times New Roman" panose="02020603050405020304" pitchFamily="18" charset="0"/>
                <a:cs typeface="Times New Roman" panose="02020603050405020304" pitchFamily="18" charset="0"/>
              </a:rPr>
              <a:t>Kraujavimo į krūtinės ląstos ertmę</a:t>
            </a:r>
            <a:br>
              <a:rPr lang="lt-LT" sz="3600" dirty="0">
                <a:effectLst/>
                <a:latin typeface="Times New Roman" panose="02020603050405020304" pitchFamily="18" charset="0"/>
                <a:cs typeface="Times New Roman" panose="02020603050405020304" pitchFamily="18" charset="0"/>
              </a:rPr>
            </a:br>
            <a:r>
              <a:rPr lang="lt-LT" sz="3600" dirty="0">
                <a:effectLst/>
                <a:latin typeface="Times New Roman" panose="02020603050405020304" pitchFamily="18" charset="0"/>
                <a:cs typeface="Times New Roman" panose="02020603050405020304" pitchFamily="18" charset="0"/>
              </a:rPr>
              <a:t>stabdymas</a:t>
            </a:r>
          </a:p>
        </p:txBody>
      </p:sp>
      <p:sp>
        <p:nvSpPr>
          <p:cNvPr id="3" name="Content Placeholder 2"/>
          <p:cNvSpPr>
            <a:spLocks noGrp="1"/>
          </p:cNvSpPr>
          <p:nvPr>
            <p:ph idx="1"/>
          </p:nvPr>
        </p:nvSpPr>
        <p:spPr/>
        <p:txBody>
          <a:bodyPr/>
          <a:lstStyle/>
          <a:p>
            <a:r>
              <a:rPr lang="lt-LT" sz="2000" dirty="0" smtClean="0">
                <a:latin typeface="Times New Roman" panose="02020603050405020304" pitchFamily="18" charset="0"/>
                <a:cs typeface="Times New Roman" panose="02020603050405020304" pitchFamily="18" charset="0"/>
              </a:rPr>
              <a:t>Pasodinti</a:t>
            </a:r>
            <a:r>
              <a:rPr lang="lt-LT" sz="2000" dirty="0">
                <a:latin typeface="Times New Roman" panose="02020603050405020304" pitchFamily="18" charset="0"/>
                <a:cs typeface="Times New Roman" panose="02020603050405020304" pitchFamily="18" charset="0"/>
              </a:rPr>
              <a:t>.</a:t>
            </a:r>
          </a:p>
          <a:p>
            <a:r>
              <a:rPr lang="lt-LT" sz="2000" dirty="0" smtClean="0">
                <a:latin typeface="Times New Roman" panose="02020603050405020304" pitchFamily="18" charset="0"/>
                <a:cs typeface="Times New Roman" panose="02020603050405020304" pitchFamily="18" charset="0"/>
              </a:rPr>
              <a:t>Ant </a:t>
            </a:r>
            <a:r>
              <a:rPr lang="lt-LT" sz="2000" dirty="0">
                <a:latin typeface="Times New Roman" panose="02020603050405020304" pitchFamily="18" charset="0"/>
                <a:cs typeface="Times New Roman" panose="02020603050405020304" pitchFamily="18" charset="0"/>
              </a:rPr>
              <a:t>tos srities, kurioje galimas kraujavimas, dėti šaltą </a:t>
            </a:r>
            <a:r>
              <a:rPr lang="lt-LT" sz="2000" dirty="0" smtClean="0">
                <a:latin typeface="Times New Roman" panose="02020603050405020304" pitchFamily="18" charset="0"/>
                <a:cs typeface="Times New Roman" panose="02020603050405020304" pitchFamily="18" charset="0"/>
              </a:rPr>
              <a:t>kompresą, pūslę </a:t>
            </a:r>
            <a:r>
              <a:rPr lang="lt-LT" sz="2000" dirty="0">
                <a:latin typeface="Times New Roman" panose="02020603050405020304" pitchFamily="18" charset="0"/>
                <a:cs typeface="Times New Roman" panose="02020603050405020304" pitchFamily="18" charset="0"/>
              </a:rPr>
              <a:t>su ledais ar šaltu vandeniu.</a:t>
            </a:r>
          </a:p>
          <a:p>
            <a:r>
              <a:rPr lang="lt-LT" sz="2000" dirty="0" smtClean="0">
                <a:latin typeface="Times New Roman" panose="02020603050405020304" pitchFamily="18" charset="0"/>
                <a:cs typeface="Times New Roman" panose="02020603050405020304" pitchFamily="18" charset="0"/>
              </a:rPr>
              <a:t>Skubiai </a:t>
            </a:r>
            <a:r>
              <a:rPr lang="lt-LT" sz="2000" dirty="0">
                <a:latin typeface="Times New Roman" panose="02020603050405020304" pitchFamily="18" charset="0"/>
                <a:cs typeface="Times New Roman" panose="02020603050405020304" pitchFamily="18" charset="0"/>
              </a:rPr>
              <a:t>vežti į gydymo įstaigą sėdimoje padėtyje.</a:t>
            </a:r>
          </a:p>
        </p:txBody>
      </p:sp>
    </p:spTree>
    <p:extLst>
      <p:ext uri="{BB962C8B-B14F-4D97-AF65-F5344CB8AC3E}">
        <p14:creationId xmlns:p14="http://schemas.microsoft.com/office/powerpoint/2010/main" val="7074555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68760"/>
          </a:xfrm>
        </p:spPr>
        <p:txBody>
          <a:bodyPr/>
          <a:lstStyle/>
          <a:p>
            <a:r>
              <a:rPr lang="lt-LT" sz="3600" dirty="0">
                <a:latin typeface="Times New Roman" panose="02020603050405020304" pitchFamily="18" charset="0"/>
                <a:cs typeface="Times New Roman" panose="02020603050405020304" pitchFamily="18" charset="0"/>
              </a:rPr>
              <a:t>Kraujavimo į pilvo ertmę stabdymas</a:t>
            </a:r>
          </a:p>
        </p:txBody>
      </p:sp>
      <p:sp>
        <p:nvSpPr>
          <p:cNvPr id="3" name="Content Placeholder 2"/>
          <p:cNvSpPr>
            <a:spLocks noGrp="1"/>
          </p:cNvSpPr>
          <p:nvPr>
            <p:ph idx="1"/>
          </p:nvPr>
        </p:nvSpPr>
        <p:spPr/>
        <p:txBody>
          <a:bodyPr/>
          <a:lstStyle/>
          <a:p>
            <a:r>
              <a:rPr lang="lt-LT" dirty="0" smtClean="0">
                <a:latin typeface="Times New Roman" panose="02020603050405020304" pitchFamily="18" charset="0"/>
                <a:cs typeface="Times New Roman" panose="02020603050405020304" pitchFamily="18" charset="0"/>
              </a:rPr>
              <a:t>Paguldyti</a:t>
            </a:r>
            <a:r>
              <a:rPr lang="lt-LT" dirty="0">
                <a:latin typeface="Times New Roman" panose="02020603050405020304" pitchFamily="18" charset="0"/>
                <a:cs typeface="Times New Roman" panose="02020603050405020304" pitchFamily="18" charset="0"/>
              </a:rPr>
              <a:t>.</a:t>
            </a:r>
          </a:p>
          <a:p>
            <a:r>
              <a:rPr lang="lt-LT" dirty="0" smtClean="0">
                <a:latin typeface="Times New Roman" panose="02020603050405020304" pitchFamily="18" charset="0"/>
                <a:cs typeface="Times New Roman" panose="02020603050405020304" pitchFamily="18" charset="0"/>
              </a:rPr>
              <a:t>Ant </a:t>
            </a:r>
            <a:r>
              <a:rPr lang="lt-LT" dirty="0">
                <a:latin typeface="Times New Roman" panose="02020603050405020304" pitchFamily="18" charset="0"/>
                <a:cs typeface="Times New Roman" panose="02020603050405020304" pitchFamily="18" charset="0"/>
              </a:rPr>
              <a:t>pilvo dėti šaltą kompresą, pūslę su ledais ar šaltu vandeniu.</a:t>
            </a:r>
          </a:p>
          <a:p>
            <a:r>
              <a:rPr lang="lt-LT" dirty="0" smtClean="0">
                <a:latin typeface="Times New Roman" panose="02020603050405020304" pitchFamily="18" charset="0"/>
                <a:cs typeface="Times New Roman" panose="02020603050405020304" pitchFamily="18" charset="0"/>
              </a:rPr>
              <a:t>Skubiai </a:t>
            </a:r>
            <a:r>
              <a:rPr lang="lt-LT" dirty="0">
                <a:latin typeface="Times New Roman" panose="02020603050405020304" pitchFamily="18" charset="0"/>
                <a:cs typeface="Times New Roman" panose="02020603050405020304" pitchFamily="18" charset="0"/>
              </a:rPr>
              <a:t>vežti į gydymo įstaigą gulimoje padėtyje.</a:t>
            </a:r>
          </a:p>
        </p:txBody>
      </p:sp>
    </p:spTree>
    <p:extLst>
      <p:ext uri="{BB962C8B-B14F-4D97-AF65-F5344CB8AC3E}">
        <p14:creationId xmlns:p14="http://schemas.microsoft.com/office/powerpoint/2010/main" val="38406865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96752"/>
          </a:xfrm>
        </p:spPr>
        <p:txBody>
          <a:bodyPr/>
          <a:lstStyle/>
          <a:p>
            <a:r>
              <a:rPr lang="lt-LT" sz="4400" dirty="0">
                <a:latin typeface="Times New Roman" panose="02020603050405020304" pitchFamily="18" charset="0"/>
                <a:cs typeface="Times New Roman" panose="02020603050405020304" pitchFamily="18" charset="0"/>
              </a:rPr>
              <a:t>Šokas</a:t>
            </a:r>
          </a:p>
        </p:txBody>
      </p:sp>
      <p:sp>
        <p:nvSpPr>
          <p:cNvPr id="3" name="Content Placeholder 2"/>
          <p:cNvSpPr>
            <a:spLocks noGrp="1"/>
          </p:cNvSpPr>
          <p:nvPr>
            <p:ph idx="1"/>
          </p:nvPr>
        </p:nvSpPr>
        <p:spPr/>
        <p:txBody>
          <a:bodyPr/>
          <a:lstStyle/>
          <a:p>
            <a:r>
              <a:rPr lang="lt-LT" dirty="0">
                <a:latin typeface="Times New Roman" panose="02020603050405020304" pitchFamily="18" charset="0"/>
                <a:cs typeface="Times New Roman" panose="02020603050405020304" pitchFamily="18" charset="0"/>
              </a:rPr>
              <a:t>Gyvybei pavojinga būklė.</a:t>
            </a:r>
          </a:p>
          <a:p>
            <a:r>
              <a:rPr lang="lt-LT" dirty="0" smtClean="0">
                <a:latin typeface="Times New Roman" panose="02020603050405020304" pitchFamily="18" charset="0"/>
                <a:cs typeface="Times New Roman" panose="02020603050405020304" pitchFamily="18" charset="0"/>
              </a:rPr>
              <a:t>Išsivysto netekus </a:t>
            </a:r>
            <a:r>
              <a:rPr lang="lt-LT" dirty="0">
                <a:latin typeface="Times New Roman" panose="02020603050405020304" pitchFamily="18" charset="0"/>
                <a:cs typeface="Times New Roman" panose="02020603050405020304" pitchFamily="18" charset="0"/>
              </a:rPr>
              <a:t>daugiau nei 1,2 litro kraujo.</a:t>
            </a:r>
          </a:p>
        </p:txBody>
      </p:sp>
    </p:spTree>
    <p:extLst>
      <p:ext uri="{BB962C8B-B14F-4D97-AF65-F5344CB8AC3E}">
        <p14:creationId xmlns:p14="http://schemas.microsoft.com/office/powerpoint/2010/main" val="35057384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96752"/>
          </a:xfrm>
        </p:spPr>
        <p:txBody>
          <a:bodyPr/>
          <a:lstStyle/>
          <a:p>
            <a:r>
              <a:rPr lang="lt-LT" sz="4400" dirty="0">
                <a:effectLst/>
                <a:latin typeface="Times New Roman" panose="02020603050405020304" pitchFamily="18" charset="0"/>
                <a:cs typeface="Times New Roman" panose="02020603050405020304" pitchFamily="18" charset="0"/>
              </a:rPr>
              <a:t>Šokų rūšys:</a:t>
            </a:r>
          </a:p>
        </p:txBody>
      </p:sp>
      <p:sp>
        <p:nvSpPr>
          <p:cNvPr id="3" name="Content Placeholder 2"/>
          <p:cNvSpPr>
            <a:spLocks noGrp="1"/>
          </p:cNvSpPr>
          <p:nvPr>
            <p:ph idx="1"/>
          </p:nvPr>
        </p:nvSpPr>
        <p:spPr/>
        <p:txBody>
          <a:bodyPr/>
          <a:lstStyle/>
          <a:p>
            <a:pPr marL="0" indent="0">
              <a:buNone/>
            </a:pPr>
            <a:r>
              <a:rPr lang="lt-LT" dirty="0" smtClean="0"/>
              <a:t>                </a:t>
            </a:r>
            <a:r>
              <a:rPr lang="lt-LT" b="1" dirty="0" smtClean="0">
                <a:latin typeface="Times New Roman" panose="02020603050405020304" pitchFamily="18" charset="0"/>
                <a:cs typeface="Times New Roman" panose="02020603050405020304" pitchFamily="18" charset="0"/>
              </a:rPr>
              <a:t>Atsižvelgiant </a:t>
            </a:r>
            <a:r>
              <a:rPr lang="lt-LT" b="1" dirty="0">
                <a:latin typeface="Times New Roman" panose="02020603050405020304" pitchFamily="18" charset="0"/>
                <a:cs typeface="Times New Roman" panose="02020603050405020304" pitchFamily="18" charset="0"/>
              </a:rPr>
              <a:t>į priežastį šokas gali būti:</a:t>
            </a:r>
          </a:p>
          <a:p>
            <a:r>
              <a:rPr lang="lt-LT" dirty="0" smtClean="0">
                <a:latin typeface="Times New Roman" panose="02020603050405020304" pitchFamily="18" charset="0"/>
                <a:cs typeface="Times New Roman" panose="02020603050405020304" pitchFamily="18" charset="0"/>
              </a:rPr>
              <a:t>kardiogeninis </a:t>
            </a:r>
            <a:r>
              <a:rPr lang="lt-LT" dirty="0">
                <a:latin typeface="Times New Roman" panose="02020603050405020304" pitchFamily="18" charset="0"/>
                <a:cs typeface="Times New Roman" panose="02020603050405020304" pitchFamily="18" charset="0"/>
              </a:rPr>
              <a:t>(sukeltas širdies ligų);</a:t>
            </a:r>
          </a:p>
          <a:p>
            <a:r>
              <a:rPr lang="lt-LT" dirty="0" smtClean="0">
                <a:latin typeface="Times New Roman" panose="02020603050405020304" pitchFamily="18" charset="0"/>
                <a:cs typeface="Times New Roman" panose="02020603050405020304" pitchFamily="18" charset="0"/>
              </a:rPr>
              <a:t>hipovoleminis(nepakankamas </a:t>
            </a:r>
            <a:r>
              <a:rPr lang="lt-LT" dirty="0">
                <a:latin typeface="Times New Roman" panose="02020603050405020304" pitchFamily="18" charset="0"/>
                <a:cs typeface="Times New Roman" panose="02020603050405020304" pitchFamily="18" charset="0"/>
              </a:rPr>
              <a:t>kraujo tūris);</a:t>
            </a:r>
          </a:p>
          <a:p>
            <a:r>
              <a:rPr lang="lt-LT" dirty="0" smtClean="0">
                <a:latin typeface="Times New Roman" panose="02020603050405020304" pitchFamily="18" charset="0"/>
                <a:cs typeface="Times New Roman" panose="02020603050405020304" pitchFamily="18" charset="0"/>
              </a:rPr>
              <a:t>sepsinis </a:t>
            </a:r>
            <a:r>
              <a:rPr lang="lt-LT" dirty="0">
                <a:latin typeface="Times New Roman" panose="02020603050405020304" pitchFamily="18" charset="0"/>
                <a:cs typeface="Times New Roman" panose="02020603050405020304" pitchFamily="18" charset="0"/>
              </a:rPr>
              <a:t>(sukeltas infekcijos);</a:t>
            </a:r>
          </a:p>
          <a:p>
            <a:r>
              <a:rPr lang="lt-LT" dirty="0" smtClean="0">
                <a:latin typeface="Times New Roman" panose="02020603050405020304" pitchFamily="18" charset="0"/>
                <a:cs typeface="Times New Roman" panose="02020603050405020304" pitchFamily="18" charset="0"/>
              </a:rPr>
              <a:t>anafilaksinis </a:t>
            </a:r>
            <a:r>
              <a:rPr lang="lt-LT" dirty="0">
                <a:latin typeface="Times New Roman" panose="02020603050405020304" pitchFamily="18" charset="0"/>
                <a:cs typeface="Times New Roman" panose="02020603050405020304" pitchFamily="18" charset="0"/>
              </a:rPr>
              <a:t>(dėl alerginės reakcijos);</a:t>
            </a:r>
          </a:p>
          <a:p>
            <a:r>
              <a:rPr lang="lt-LT" dirty="0" smtClean="0">
                <a:latin typeface="Times New Roman" panose="02020603050405020304" pitchFamily="18" charset="0"/>
                <a:cs typeface="Times New Roman" panose="02020603050405020304" pitchFamily="18" charset="0"/>
              </a:rPr>
              <a:t>neurogeninis </a:t>
            </a:r>
            <a:r>
              <a:rPr lang="lt-LT" dirty="0">
                <a:latin typeface="Times New Roman" panose="02020603050405020304" pitchFamily="18" charset="0"/>
                <a:cs typeface="Times New Roman" panose="02020603050405020304" pitchFamily="18" charset="0"/>
              </a:rPr>
              <a:t>(sukeltas nervų sistemos pažeidimo).</a:t>
            </a:r>
          </a:p>
        </p:txBody>
      </p:sp>
    </p:spTree>
    <p:extLst>
      <p:ext uri="{BB962C8B-B14F-4D97-AF65-F5344CB8AC3E}">
        <p14:creationId xmlns:p14="http://schemas.microsoft.com/office/powerpoint/2010/main" val="2192085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68760"/>
          </a:xfrm>
        </p:spPr>
        <p:txBody>
          <a:bodyPr/>
          <a:lstStyle/>
          <a:p>
            <a:r>
              <a:rPr lang="lt-LT" sz="4000" dirty="0">
                <a:latin typeface="Times New Roman" panose="02020603050405020304" pitchFamily="18" charset="0"/>
                <a:cs typeface="Times New Roman" panose="02020603050405020304" pitchFamily="18" charset="0"/>
              </a:rPr>
              <a:t>ĮVERTINKITE SITUACIJĄ</a:t>
            </a:r>
          </a:p>
        </p:txBody>
      </p:sp>
      <p:sp>
        <p:nvSpPr>
          <p:cNvPr id="4" name="Content Placeholder 3"/>
          <p:cNvSpPr>
            <a:spLocks noGrp="1"/>
          </p:cNvSpPr>
          <p:nvPr>
            <p:ph sz="half" idx="2"/>
          </p:nvPr>
        </p:nvSpPr>
        <p:spPr/>
        <p:txBody>
          <a:bodyPr>
            <a:normAutofit lnSpcReduction="10000"/>
          </a:bodyPr>
          <a:lstStyle/>
          <a:p>
            <a:pPr marL="0" indent="0">
              <a:buNone/>
            </a:pPr>
            <a:r>
              <a:rPr lang="lt-LT" sz="2000" dirty="0" smtClean="0">
                <a:latin typeface="Times New Roman" panose="02020603050405020304" pitchFamily="18" charset="0"/>
                <a:cs typeface="Times New Roman" panose="02020603050405020304" pitchFamily="18" charset="0"/>
              </a:rPr>
              <a:t>     </a:t>
            </a:r>
            <a:r>
              <a:rPr lang="lt-LT" sz="2000" b="1" dirty="0" smtClean="0">
                <a:latin typeface="Times New Roman" panose="02020603050405020304" pitchFamily="18" charset="0"/>
                <a:cs typeface="Times New Roman" panose="02020603050405020304" pitchFamily="18" charset="0"/>
              </a:rPr>
              <a:t>Jei </a:t>
            </a:r>
            <a:r>
              <a:rPr lang="lt-LT" sz="2000" b="1" dirty="0">
                <a:latin typeface="Times New Roman" panose="02020603050405020304" pitchFamily="18" charset="0"/>
                <a:cs typeface="Times New Roman" panose="02020603050405020304" pitchFamily="18" charset="0"/>
              </a:rPr>
              <a:t>nukentėjusysis sąmoningas</a:t>
            </a:r>
            <a:r>
              <a:rPr lang="lt-LT" sz="2000" b="1" dirty="0" smtClean="0">
                <a:latin typeface="Times New Roman" panose="02020603050405020304" pitchFamily="18" charset="0"/>
                <a:cs typeface="Times New Roman" panose="02020603050405020304" pitchFamily="18" charset="0"/>
              </a:rPr>
              <a:t>:</a:t>
            </a:r>
          </a:p>
          <a:p>
            <a:pPr marL="0" indent="0">
              <a:buNone/>
            </a:pPr>
            <a:endParaRPr lang="lt-LT" sz="2000" b="1" dirty="0">
              <a:latin typeface="Times New Roman" panose="02020603050405020304" pitchFamily="18" charset="0"/>
              <a:cs typeface="Times New Roman" panose="02020603050405020304" pitchFamily="18" charset="0"/>
            </a:endParaRPr>
          </a:p>
          <a:p>
            <a:r>
              <a:rPr lang="lt-LT" sz="2000" dirty="0">
                <a:latin typeface="Times New Roman" panose="02020603050405020304" pitchFamily="18" charset="0"/>
                <a:cs typeface="Times New Roman" panose="02020603050405020304" pitchFamily="18" charset="0"/>
              </a:rPr>
              <a:t>Nuraminkite jį.</a:t>
            </a:r>
          </a:p>
          <a:p>
            <a:r>
              <a:rPr lang="lt-LT" sz="2000" dirty="0">
                <a:latin typeface="Times New Roman" panose="02020603050405020304" pitchFamily="18" charset="0"/>
                <a:cs typeface="Times New Roman" panose="02020603050405020304" pitchFamily="18" charset="0"/>
              </a:rPr>
              <a:t>Stenkitės nejudinti, </a:t>
            </a:r>
            <a:r>
              <a:rPr lang="lt-LT" sz="2000" dirty="0" smtClean="0">
                <a:latin typeface="Times New Roman" panose="02020603050405020304" pitchFamily="18" charset="0"/>
                <a:cs typeface="Times New Roman" panose="02020603050405020304" pitchFamily="18" charset="0"/>
              </a:rPr>
              <a:t>nebent aplinkoje </a:t>
            </a:r>
            <a:r>
              <a:rPr lang="lt-LT" sz="2000" dirty="0">
                <a:latin typeface="Times New Roman" panose="02020603050405020304" pitchFamily="18" charset="0"/>
                <a:cs typeface="Times New Roman" panose="02020603050405020304" pitchFamily="18" charset="0"/>
              </a:rPr>
              <a:t>tvyro pavojus</a:t>
            </a:r>
          </a:p>
          <a:p>
            <a:pPr marL="0" indent="0">
              <a:buNone/>
            </a:pPr>
            <a:r>
              <a:rPr lang="lt-LT" sz="2000" dirty="0" smtClean="0">
                <a:latin typeface="Times New Roman" panose="02020603050405020304" pitchFamily="18" charset="0"/>
                <a:cs typeface="Times New Roman" panose="02020603050405020304" pitchFamily="18" charset="0"/>
              </a:rPr>
              <a:t>      nukentėjusiajam </a:t>
            </a:r>
            <a:r>
              <a:rPr lang="lt-LT" sz="2000" dirty="0">
                <a:latin typeface="Times New Roman" panose="02020603050405020304" pitchFamily="18" charset="0"/>
                <a:cs typeface="Times New Roman" panose="02020603050405020304" pitchFamily="18" charset="0"/>
              </a:rPr>
              <a:t>ar teikiančiam</a:t>
            </a:r>
          </a:p>
          <a:p>
            <a:pPr marL="0" indent="0">
              <a:buNone/>
            </a:pPr>
            <a:r>
              <a:rPr lang="lt-LT" sz="2000" dirty="0" smtClean="0">
                <a:latin typeface="Times New Roman" panose="02020603050405020304" pitchFamily="18" charset="0"/>
                <a:cs typeface="Times New Roman" panose="02020603050405020304" pitchFamily="18" charset="0"/>
              </a:rPr>
              <a:t>       pagalbą</a:t>
            </a:r>
            <a:r>
              <a:rPr lang="lt-LT" sz="2000" dirty="0">
                <a:latin typeface="Times New Roman" panose="02020603050405020304" pitchFamily="18" charset="0"/>
                <a:cs typeface="Times New Roman" panose="02020603050405020304" pitchFamily="18" charset="0"/>
              </a:rPr>
              <a:t>.</a:t>
            </a:r>
          </a:p>
          <a:p>
            <a:r>
              <a:rPr lang="lt-LT" sz="2000" dirty="0">
                <a:latin typeface="Times New Roman" panose="02020603050405020304" pitchFamily="18" charset="0"/>
                <a:cs typeface="Times New Roman" panose="02020603050405020304" pitchFamily="18" charset="0"/>
              </a:rPr>
              <a:t>Apžiūrėkite nukentėjusįjį:</a:t>
            </a:r>
          </a:p>
          <a:p>
            <a:pPr marL="0" indent="0">
              <a:buNone/>
            </a:pPr>
            <a:r>
              <a:rPr lang="lt-LT" sz="2000" dirty="0" smtClean="0">
                <a:latin typeface="Times New Roman" panose="02020603050405020304" pitchFamily="18" charset="0"/>
                <a:cs typeface="Times New Roman" panose="02020603050405020304" pitchFamily="18" charset="0"/>
              </a:rPr>
              <a:t>      pačiupinėkite </a:t>
            </a:r>
            <a:r>
              <a:rPr lang="lt-LT" sz="2000" dirty="0">
                <a:latin typeface="Times New Roman" panose="02020603050405020304" pitchFamily="18" charset="0"/>
                <a:cs typeface="Times New Roman" panose="02020603050405020304" pitchFamily="18" charset="0"/>
              </a:rPr>
              <a:t>jį nuo galvos iki</a:t>
            </a:r>
          </a:p>
          <a:p>
            <a:pPr marL="0" indent="0">
              <a:buNone/>
            </a:pPr>
            <a:r>
              <a:rPr lang="lt-LT" sz="2000" dirty="0" smtClean="0">
                <a:latin typeface="Times New Roman" panose="02020603050405020304" pitchFamily="18" charset="0"/>
                <a:cs typeface="Times New Roman" panose="02020603050405020304" pitchFamily="18" charset="0"/>
              </a:rPr>
              <a:t>      kojų</a:t>
            </a:r>
            <a:r>
              <a:rPr lang="lt-LT" sz="2000" dirty="0">
                <a:latin typeface="Times New Roman" panose="02020603050405020304" pitchFamily="18" charset="0"/>
                <a:cs typeface="Times New Roman" panose="02020603050405020304" pitchFamily="18" charset="0"/>
              </a:rPr>
              <a:t>.</a:t>
            </a:r>
          </a:p>
          <a:p>
            <a:r>
              <a:rPr lang="lt-LT" sz="2000" dirty="0">
                <a:latin typeface="Times New Roman" panose="02020603050405020304" pitchFamily="18" charset="0"/>
                <a:cs typeface="Times New Roman" panose="02020603050405020304" pitchFamily="18" charset="0"/>
              </a:rPr>
              <a:t>Suteikite pirmąją pagalbą.</a:t>
            </a:r>
          </a:p>
          <a:p>
            <a:r>
              <a:rPr lang="lt-LT" sz="2000" dirty="0">
                <a:latin typeface="Times New Roman" panose="02020603050405020304" pitchFamily="18" charset="0"/>
                <a:cs typeface="Times New Roman" panose="02020603050405020304" pitchFamily="18" charset="0"/>
              </a:rPr>
              <a:t>Jeigu būtina, kvieskite greitąją</a:t>
            </a:r>
          </a:p>
          <a:p>
            <a:pPr marL="0" indent="0">
              <a:buNone/>
            </a:pPr>
            <a:r>
              <a:rPr lang="lt-LT" sz="2000" dirty="0" smtClean="0">
                <a:latin typeface="Times New Roman" panose="02020603050405020304" pitchFamily="18" charset="0"/>
                <a:cs typeface="Times New Roman" panose="02020603050405020304" pitchFamily="18" charset="0"/>
              </a:rPr>
              <a:t>      medicinos </a:t>
            </a:r>
            <a:r>
              <a:rPr lang="lt-LT" sz="2000" dirty="0">
                <a:latin typeface="Times New Roman" panose="02020603050405020304" pitchFamily="18" charset="0"/>
                <a:cs typeface="Times New Roman" panose="02020603050405020304" pitchFamily="18" charset="0"/>
              </a:rPr>
              <a:t>pagalbą (GMP).</a:t>
            </a:r>
          </a:p>
        </p:txBody>
      </p:sp>
      <p:sp>
        <p:nvSpPr>
          <p:cNvPr id="5" name="Content Placeholder 4"/>
          <p:cNvSpPr>
            <a:spLocks noGrp="1"/>
          </p:cNvSpPr>
          <p:nvPr>
            <p:ph sz="quarter" idx="13"/>
          </p:nvPr>
        </p:nvSpPr>
        <p:spPr/>
        <p:txBody>
          <a:bodyPr>
            <a:normAutofit/>
          </a:bodyPr>
          <a:lstStyle/>
          <a:p>
            <a:pPr marL="0" indent="0">
              <a:buNone/>
            </a:pPr>
            <a:r>
              <a:rPr lang="lt-LT" sz="2000" b="1" dirty="0">
                <a:latin typeface="Times New Roman" panose="02020603050405020304" pitchFamily="18" charset="0"/>
                <a:cs typeface="Times New Roman" panose="02020603050405020304" pitchFamily="18" charset="0"/>
              </a:rPr>
              <a:t>Jei nukentėjusysis nesąmoningas</a:t>
            </a:r>
            <a:r>
              <a:rPr lang="lt-LT" sz="2000" b="1" dirty="0" smtClean="0">
                <a:latin typeface="Times New Roman" panose="02020603050405020304" pitchFamily="18" charset="0"/>
                <a:cs typeface="Times New Roman" panose="02020603050405020304" pitchFamily="18" charset="0"/>
              </a:rPr>
              <a:t>:</a:t>
            </a:r>
          </a:p>
          <a:p>
            <a:pPr marL="0" indent="0">
              <a:buNone/>
            </a:pPr>
            <a:endParaRPr lang="lt-LT" sz="2000" b="1" dirty="0" smtClean="0">
              <a:latin typeface="Times New Roman" panose="02020603050405020304" pitchFamily="18" charset="0"/>
              <a:cs typeface="Times New Roman" panose="02020603050405020304" pitchFamily="18" charset="0"/>
            </a:endParaRPr>
          </a:p>
          <a:p>
            <a:r>
              <a:rPr lang="lt-LT" sz="2000" dirty="0">
                <a:latin typeface="Times New Roman" panose="02020603050405020304" pitchFamily="18" charset="0"/>
                <a:cs typeface="Times New Roman" panose="02020603050405020304" pitchFamily="18" charset="0"/>
              </a:rPr>
              <a:t>k</a:t>
            </a:r>
            <a:r>
              <a:rPr lang="lt-LT" sz="2000" dirty="0" smtClean="0">
                <a:latin typeface="Times New Roman" panose="02020603050405020304" pitchFamily="18" charset="0"/>
                <a:cs typeface="Times New Roman" panose="02020603050405020304" pitchFamily="18" charset="0"/>
              </a:rPr>
              <a:t>vieskite </a:t>
            </a:r>
            <a:r>
              <a:rPr lang="lt-LT" sz="2000" dirty="0">
                <a:latin typeface="Times New Roman" panose="02020603050405020304" pitchFamily="18" charset="0"/>
                <a:cs typeface="Times New Roman" panose="02020603050405020304" pitchFamily="18" charset="0"/>
              </a:rPr>
              <a:t>greitąją medicinos</a:t>
            </a:r>
          </a:p>
          <a:p>
            <a:pPr marL="0" indent="0">
              <a:buNone/>
            </a:pPr>
            <a:r>
              <a:rPr lang="lt-LT" sz="2000" dirty="0">
                <a:latin typeface="Times New Roman" panose="02020603050405020304" pitchFamily="18" charset="0"/>
                <a:cs typeface="Times New Roman" panose="02020603050405020304" pitchFamily="18" charset="0"/>
              </a:rPr>
              <a:t>pagalbą, </a:t>
            </a:r>
            <a:endParaRPr lang="lt-LT" sz="2000" dirty="0" smtClean="0">
              <a:latin typeface="Times New Roman" panose="02020603050405020304" pitchFamily="18" charset="0"/>
              <a:cs typeface="Times New Roman" panose="02020603050405020304" pitchFamily="18" charset="0"/>
            </a:endParaRPr>
          </a:p>
          <a:p>
            <a:r>
              <a:rPr lang="lt-LT" sz="2000" dirty="0" smtClean="0">
                <a:latin typeface="Times New Roman" panose="02020603050405020304" pitchFamily="18" charset="0"/>
                <a:cs typeface="Times New Roman" panose="02020603050405020304" pitchFamily="18" charset="0"/>
              </a:rPr>
              <a:t>paprašykite </a:t>
            </a:r>
            <a:r>
              <a:rPr lang="lt-LT" sz="2000" dirty="0">
                <a:latin typeface="Times New Roman" panose="02020603050405020304" pitchFamily="18" charset="0"/>
                <a:cs typeface="Times New Roman" panose="02020603050405020304" pitchFamily="18" charset="0"/>
              </a:rPr>
              <a:t>pristatyti</a:t>
            </a:r>
          </a:p>
          <a:p>
            <a:pPr marL="0" indent="0">
              <a:buNone/>
            </a:pPr>
            <a:r>
              <a:rPr lang="lt-LT" sz="2000" dirty="0">
                <a:latin typeface="Times New Roman" panose="02020603050405020304" pitchFamily="18" charset="0"/>
                <a:cs typeface="Times New Roman" panose="02020603050405020304" pitchFamily="18" charset="0"/>
              </a:rPr>
              <a:t>išorinį automatinį defibriliatorių.</a:t>
            </a:r>
          </a:p>
          <a:p>
            <a:r>
              <a:rPr lang="lt-LT" sz="2000" dirty="0" smtClean="0">
                <a:latin typeface="Times New Roman" panose="02020603050405020304" pitchFamily="18" charset="0"/>
                <a:cs typeface="Times New Roman" panose="02020603050405020304" pitchFamily="18" charset="0"/>
              </a:rPr>
              <a:t>pradėkite </a:t>
            </a:r>
            <a:r>
              <a:rPr lang="lt-LT" sz="2000" dirty="0">
                <a:latin typeface="Times New Roman" panose="02020603050405020304" pitchFamily="18" charset="0"/>
                <a:cs typeface="Times New Roman" panose="02020603050405020304" pitchFamily="18" charset="0"/>
              </a:rPr>
              <a:t>gaivinimą.</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4365104"/>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465602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52736"/>
          </a:xfrm>
        </p:spPr>
        <p:txBody>
          <a:bodyPr/>
          <a:lstStyle/>
          <a:p>
            <a:r>
              <a:rPr lang="lt-LT" sz="4400" dirty="0">
                <a:effectLst/>
                <a:latin typeface="Times New Roman" panose="02020603050405020304" pitchFamily="18" charset="0"/>
                <a:cs typeface="Times New Roman" panose="02020603050405020304" pitchFamily="18" charset="0"/>
              </a:rPr>
              <a:t>Pirma pagalba</a:t>
            </a:r>
          </a:p>
        </p:txBody>
      </p:sp>
      <p:sp>
        <p:nvSpPr>
          <p:cNvPr id="5" name="Content Placeholder 4"/>
          <p:cNvSpPr>
            <a:spLocks noGrp="1"/>
          </p:cNvSpPr>
          <p:nvPr>
            <p:ph sz="quarter" idx="13"/>
          </p:nvPr>
        </p:nvSpPr>
        <p:spPr/>
        <p:txBody>
          <a:bodyPr/>
          <a:lstStyle/>
          <a:p>
            <a:pPr marL="0" indent="0">
              <a:buNone/>
            </a:pPr>
            <a:endParaRPr lang="lt-LT" dirty="0"/>
          </a:p>
          <a:p>
            <a:pPr marL="0" indent="0">
              <a:buNone/>
            </a:pPr>
            <a:r>
              <a:rPr lang="lt-LT" dirty="0" smtClean="0"/>
              <a:t>         </a:t>
            </a:r>
            <a:r>
              <a:rPr lang="lt-LT" dirty="0" smtClean="0">
                <a:latin typeface="Times New Roman" panose="02020603050405020304" pitchFamily="18" charset="0"/>
                <a:cs typeface="Times New Roman" panose="02020603050405020304" pitchFamily="18" charset="0"/>
              </a:rPr>
              <a:t>1</a:t>
            </a:r>
            <a:r>
              <a:rPr lang="lt-LT" dirty="0">
                <a:latin typeface="Times New Roman" panose="02020603050405020304" pitchFamily="18" charset="0"/>
                <a:cs typeface="Times New Roman" panose="02020603050405020304" pitchFamily="18" charset="0"/>
              </a:rPr>
              <a:t>. Patikrink.</a:t>
            </a:r>
          </a:p>
          <a:p>
            <a:pPr marL="0" indent="0">
              <a:buNone/>
            </a:pPr>
            <a:r>
              <a:rPr lang="lt-LT" dirty="0" smtClean="0">
                <a:latin typeface="Times New Roman" panose="02020603050405020304" pitchFamily="18" charset="0"/>
                <a:cs typeface="Times New Roman" panose="02020603050405020304" pitchFamily="18" charset="0"/>
              </a:rPr>
              <a:t>          2</a:t>
            </a:r>
            <a:r>
              <a:rPr lang="lt-LT" dirty="0">
                <a:latin typeface="Times New Roman" panose="02020603050405020304" pitchFamily="18" charset="0"/>
                <a:cs typeface="Times New Roman" panose="02020603050405020304" pitchFamily="18" charset="0"/>
              </a:rPr>
              <a:t>. Paskambink.</a:t>
            </a:r>
          </a:p>
          <a:p>
            <a:pPr marL="0" indent="0">
              <a:buNone/>
            </a:pPr>
            <a:r>
              <a:rPr lang="lt-LT" dirty="0" smtClean="0">
                <a:latin typeface="Times New Roman" panose="02020603050405020304" pitchFamily="18" charset="0"/>
                <a:cs typeface="Times New Roman" panose="02020603050405020304" pitchFamily="18" charset="0"/>
              </a:rPr>
              <a:t>          3</a:t>
            </a:r>
            <a:r>
              <a:rPr lang="lt-LT" dirty="0">
                <a:latin typeface="Times New Roman" panose="02020603050405020304" pitchFamily="18" charset="0"/>
                <a:cs typeface="Times New Roman" panose="02020603050405020304" pitchFamily="18" charset="0"/>
              </a:rPr>
              <a:t>. Padėk.</a:t>
            </a:r>
          </a:p>
        </p:txBody>
      </p:sp>
      <p:pic>
        <p:nvPicPr>
          <p:cNvPr id="921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292081" y="2632848"/>
            <a:ext cx="2504132" cy="2239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6655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988840"/>
          </a:xfrm>
        </p:spPr>
        <p:txBody>
          <a:bodyPr/>
          <a:lstStyle/>
          <a:p>
            <a:r>
              <a:rPr lang="lt-LT" sz="3600" dirty="0">
                <a:effectLst/>
                <a:latin typeface="Times New Roman" panose="02020603050405020304" pitchFamily="18" charset="0"/>
                <a:cs typeface="Times New Roman" panose="02020603050405020304" pitchFamily="18" charset="0"/>
              </a:rPr>
              <a:t>Pirma pagalba ištikus šokui:</a:t>
            </a:r>
            <a:br>
              <a:rPr lang="lt-LT" sz="3600" dirty="0">
                <a:effectLst/>
                <a:latin typeface="Times New Roman" panose="02020603050405020304" pitchFamily="18" charset="0"/>
                <a:cs typeface="Times New Roman" panose="02020603050405020304" pitchFamily="18" charset="0"/>
              </a:rPr>
            </a:br>
            <a:endParaRPr lang="lt-LT" sz="3600" dirty="0">
              <a:effectLst/>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r>
              <a:rPr lang="lt-LT" sz="2000" dirty="0" smtClean="0">
                <a:latin typeface="Times New Roman" panose="02020603050405020304" pitchFamily="18" charset="0"/>
                <a:cs typeface="Times New Roman" panose="02020603050405020304" pitchFamily="18" charset="0"/>
              </a:rPr>
              <a:t>Pakelti </a:t>
            </a:r>
            <a:r>
              <a:rPr lang="lt-LT" sz="2000" dirty="0">
                <a:latin typeface="Times New Roman" panose="02020603050405020304" pitchFamily="18" charset="0"/>
                <a:cs typeface="Times New Roman" panose="02020603050405020304" pitchFamily="18" charset="0"/>
              </a:rPr>
              <a:t>kojas 30 </a:t>
            </a:r>
            <a:r>
              <a:rPr lang="lt-LT" sz="2000" dirty="0" smtClean="0">
                <a:latin typeface="Times New Roman" panose="02020603050405020304" pitchFamily="18" charset="0"/>
                <a:cs typeface="Times New Roman" panose="02020603050405020304" pitchFamily="18" charset="0"/>
              </a:rPr>
              <a:t>cm aukščiau </a:t>
            </a:r>
            <a:r>
              <a:rPr lang="lt-LT" sz="2000" dirty="0">
                <a:latin typeface="Times New Roman" panose="02020603050405020304" pitchFamily="18" charset="0"/>
                <a:cs typeface="Times New Roman" panose="02020603050405020304" pitchFamily="18" charset="0"/>
              </a:rPr>
              <a:t>širdies.</a:t>
            </a:r>
          </a:p>
          <a:p>
            <a:r>
              <a:rPr lang="lt-LT" sz="2000" dirty="0" smtClean="0">
                <a:latin typeface="Times New Roman" panose="02020603050405020304" pitchFamily="18" charset="0"/>
                <a:cs typeface="Times New Roman" panose="02020603050405020304" pitchFamily="18" charset="0"/>
              </a:rPr>
              <a:t>Nukirpti drabužius krūtinės </a:t>
            </a:r>
            <a:r>
              <a:rPr lang="lt-LT" sz="2000" dirty="0">
                <a:latin typeface="Times New Roman" panose="02020603050405020304" pitchFamily="18" charset="0"/>
                <a:cs typeface="Times New Roman" panose="02020603050405020304" pitchFamily="18" charset="0"/>
              </a:rPr>
              <a:t>srityje.</a:t>
            </a:r>
          </a:p>
          <a:p>
            <a:r>
              <a:rPr lang="lt-LT" sz="2000" dirty="0" smtClean="0">
                <a:latin typeface="Times New Roman" panose="02020603050405020304" pitchFamily="18" charset="0"/>
                <a:cs typeface="Times New Roman" panose="02020603050405020304" pitchFamily="18" charset="0"/>
              </a:rPr>
              <a:t>Apkloti kūną, apsaugant </a:t>
            </a:r>
            <a:r>
              <a:rPr lang="lt-LT" sz="2000" dirty="0">
                <a:latin typeface="Times New Roman" panose="02020603050405020304" pitchFamily="18" charset="0"/>
                <a:cs typeface="Times New Roman" panose="02020603050405020304" pitchFamily="18" charset="0"/>
              </a:rPr>
              <a:t>nuo šilumos netekimo.</a:t>
            </a:r>
          </a:p>
          <a:p>
            <a:r>
              <a:rPr lang="lt-LT" sz="2000" dirty="0" smtClean="0">
                <a:latin typeface="Times New Roman" panose="02020603050405020304" pitchFamily="18" charset="0"/>
                <a:cs typeface="Times New Roman" panose="02020603050405020304" pitchFamily="18" charset="0"/>
              </a:rPr>
              <a:t>Jei </a:t>
            </a:r>
            <a:r>
              <a:rPr lang="lt-LT" sz="2000" dirty="0">
                <a:latin typeface="Times New Roman" panose="02020603050405020304" pitchFamily="18" charset="0"/>
                <a:cs typeface="Times New Roman" panose="02020603050405020304" pitchFamily="18" charset="0"/>
              </a:rPr>
              <a:t>vemia, pasukti ant šono.</a:t>
            </a:r>
          </a:p>
          <a:p>
            <a:r>
              <a:rPr lang="lt-LT" sz="2000" dirty="0" smtClean="0">
                <a:latin typeface="Times New Roman" panose="02020603050405020304" pitchFamily="18" charset="0"/>
                <a:cs typeface="Times New Roman" panose="02020603050405020304" pitchFamily="18" charset="0"/>
              </a:rPr>
              <a:t>Negalima </a:t>
            </a:r>
            <a:r>
              <a:rPr lang="lt-LT" sz="2000" dirty="0">
                <a:latin typeface="Times New Roman" panose="02020603050405020304" pitchFamily="18" charset="0"/>
                <a:cs typeface="Times New Roman" panose="02020603050405020304" pitchFamily="18" charset="0"/>
              </a:rPr>
              <a:t>duoti gerti ir valgyti.</a:t>
            </a:r>
          </a:p>
          <a:p>
            <a:r>
              <a:rPr lang="lt-LT" sz="2000" dirty="0" smtClean="0">
                <a:latin typeface="Times New Roman" panose="02020603050405020304" pitchFamily="18" charset="0"/>
                <a:cs typeface="Times New Roman" panose="02020603050405020304" pitchFamily="18" charset="0"/>
              </a:rPr>
              <a:t>Jei </a:t>
            </a:r>
            <a:r>
              <a:rPr lang="lt-LT" sz="2000" dirty="0">
                <a:latin typeface="Times New Roman" panose="02020603050405020304" pitchFamily="18" charset="0"/>
                <a:cs typeface="Times New Roman" panose="02020603050405020304" pitchFamily="18" charset="0"/>
              </a:rPr>
              <a:t>auka praranda sąmonę, atverti kvėpavimo takus ir patikrinti kvėpavimą.</a:t>
            </a:r>
          </a:p>
          <a:p>
            <a:r>
              <a:rPr lang="lt-LT" sz="2000" dirty="0">
                <a:latin typeface="Times New Roman" panose="02020603050405020304" pitchFamily="18" charset="0"/>
                <a:cs typeface="Times New Roman" panose="02020603050405020304" pitchFamily="18" charset="0"/>
              </a:rPr>
              <a:t>Reikiant, atlikti įpūtimus ir krūtinės kompresijas.</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84" y="4450820"/>
            <a:ext cx="4339146" cy="1570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4300538"/>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99806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268760"/>
          </a:xfrm>
        </p:spPr>
        <p:txBody>
          <a:bodyPr/>
          <a:lstStyle/>
          <a:p>
            <a:r>
              <a:rPr lang="lt-LT" sz="3600" dirty="0"/>
              <a:t>NUKRAUJUOTI GALI:</a:t>
            </a:r>
          </a:p>
        </p:txBody>
      </p:sp>
      <p:sp>
        <p:nvSpPr>
          <p:cNvPr id="3" name="Content Placeholder 2"/>
          <p:cNvSpPr>
            <a:spLocks noGrp="1"/>
          </p:cNvSpPr>
          <p:nvPr>
            <p:ph idx="1"/>
          </p:nvPr>
        </p:nvSpPr>
        <p:spPr/>
        <p:txBody>
          <a:bodyPr/>
          <a:lstStyle/>
          <a:p>
            <a:r>
              <a:rPr lang="lt-LT" dirty="0">
                <a:latin typeface="Times New Roman" panose="02020603050405020304" pitchFamily="18" charset="0"/>
                <a:cs typeface="Times New Roman" panose="02020603050405020304" pitchFamily="18" charset="0"/>
              </a:rPr>
              <a:t>Į pleurą – 2 litrai kraujo; </a:t>
            </a:r>
            <a:endParaRPr lang="lt-LT" dirty="0" smtClean="0">
              <a:latin typeface="Times New Roman" panose="02020603050405020304" pitchFamily="18" charset="0"/>
              <a:cs typeface="Times New Roman" panose="02020603050405020304" pitchFamily="18" charset="0"/>
            </a:endParaRPr>
          </a:p>
          <a:p>
            <a:r>
              <a:rPr lang="lt-LT" dirty="0" smtClean="0">
                <a:latin typeface="Times New Roman" panose="02020603050405020304" pitchFamily="18" charset="0"/>
                <a:cs typeface="Times New Roman" panose="02020603050405020304" pitchFamily="18" charset="0"/>
              </a:rPr>
              <a:t>Į </a:t>
            </a:r>
            <a:r>
              <a:rPr lang="lt-LT" dirty="0">
                <a:latin typeface="Times New Roman" panose="02020603050405020304" pitchFamily="18" charset="0"/>
                <a:cs typeface="Times New Roman" panose="02020603050405020304" pitchFamily="18" charset="0"/>
              </a:rPr>
              <a:t>dubenį – 3-5 litai kraujo; </a:t>
            </a:r>
            <a:endParaRPr lang="lt-LT" dirty="0" smtClean="0">
              <a:latin typeface="Times New Roman" panose="02020603050405020304" pitchFamily="18" charset="0"/>
              <a:cs typeface="Times New Roman" panose="02020603050405020304" pitchFamily="18" charset="0"/>
            </a:endParaRPr>
          </a:p>
          <a:p>
            <a:r>
              <a:rPr lang="lt-LT" dirty="0" smtClean="0">
                <a:latin typeface="Times New Roman" panose="02020603050405020304" pitchFamily="18" charset="0"/>
                <a:cs typeface="Times New Roman" panose="02020603050405020304" pitchFamily="18" charset="0"/>
              </a:rPr>
              <a:t>Į </a:t>
            </a:r>
            <a:r>
              <a:rPr lang="lt-LT" dirty="0">
                <a:latin typeface="Times New Roman" panose="02020603050405020304" pitchFamily="18" charset="0"/>
                <a:cs typeface="Times New Roman" panose="02020603050405020304" pitchFamily="18" charset="0"/>
              </a:rPr>
              <a:t>pilvą – 5-7 litrai kraujo; </a:t>
            </a:r>
            <a:endParaRPr lang="lt-LT" dirty="0" smtClean="0">
              <a:latin typeface="Times New Roman" panose="02020603050405020304" pitchFamily="18" charset="0"/>
              <a:cs typeface="Times New Roman" panose="02020603050405020304" pitchFamily="18" charset="0"/>
            </a:endParaRPr>
          </a:p>
          <a:p>
            <a:r>
              <a:rPr lang="lt-LT" dirty="0" smtClean="0">
                <a:latin typeface="Times New Roman" panose="02020603050405020304" pitchFamily="18" charset="0"/>
                <a:cs typeface="Times New Roman" panose="02020603050405020304" pitchFamily="18" charset="0"/>
              </a:rPr>
              <a:t>Į </a:t>
            </a:r>
            <a:r>
              <a:rPr lang="lt-LT" dirty="0">
                <a:latin typeface="Times New Roman" panose="02020603050405020304" pitchFamily="18" charset="0"/>
                <a:cs typeface="Times New Roman" panose="02020603050405020304" pitchFamily="18" charset="0"/>
              </a:rPr>
              <a:t>raumenis </a:t>
            </a:r>
            <a:r>
              <a:rPr lang="lt-LT" dirty="0" smtClean="0">
                <a:latin typeface="Times New Roman" panose="02020603050405020304" pitchFamily="18" charset="0"/>
                <a:cs typeface="Times New Roman" panose="02020603050405020304" pitchFamily="18" charset="0"/>
              </a:rPr>
              <a:t>- 1,5 </a:t>
            </a:r>
            <a:r>
              <a:rPr lang="lt-LT" dirty="0">
                <a:latin typeface="Times New Roman" panose="02020603050405020304" pitchFamily="18" charset="0"/>
                <a:cs typeface="Times New Roman" panose="02020603050405020304" pitchFamily="18" charset="0"/>
              </a:rPr>
              <a:t>litro kraujo.</a:t>
            </a:r>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3969" y="3549711"/>
            <a:ext cx="3195438" cy="2126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068633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nn-NO" sz="3600" dirty="0">
                <a:latin typeface="Times New Roman" panose="02020603050405020304" pitchFamily="18" charset="0"/>
                <a:cs typeface="Times New Roman" panose="02020603050405020304" pitchFamily="18" charset="0"/>
              </a:rPr>
              <a:t>JEI KŪNO DALIS ATPLYŠUSI AR ATSKIRTA:</a:t>
            </a:r>
            <a:endParaRPr lang="lt-LT" sz="3600" dirty="0">
              <a:latin typeface="Times New Roman" panose="02020603050405020304" pitchFamily="18" charset="0"/>
              <a:cs typeface="Times New Roman" panose="02020603050405020304" pitchFamily="18" charset="0"/>
            </a:endParaRPr>
          </a:p>
        </p:txBody>
      </p:sp>
      <p:sp>
        <p:nvSpPr>
          <p:cNvPr id="5" name="Content Placeholder 4"/>
          <p:cNvSpPr>
            <a:spLocks noGrp="1"/>
          </p:cNvSpPr>
          <p:nvPr>
            <p:ph sz="quarter" idx="13"/>
          </p:nvPr>
        </p:nvSpPr>
        <p:spPr/>
        <p:txBody>
          <a:bodyPr>
            <a:noAutofit/>
          </a:bodyPr>
          <a:lstStyle/>
          <a:p>
            <a:r>
              <a:rPr lang="lt-LT" sz="2000" dirty="0">
                <a:latin typeface="Times New Roman" panose="02020603050405020304" pitchFamily="18" charset="0"/>
                <a:cs typeface="Times New Roman" panose="02020603050405020304" pitchFamily="18" charset="0"/>
              </a:rPr>
              <a:t>Užsimaukite vienkartines pirštines.</a:t>
            </a:r>
          </a:p>
          <a:p>
            <a:r>
              <a:rPr lang="lt-LT" sz="2000" dirty="0" smtClean="0">
                <a:latin typeface="Times New Roman" panose="02020603050405020304" pitchFamily="18" charset="0"/>
                <a:cs typeface="Times New Roman" panose="02020603050405020304" pitchFamily="18" charset="0"/>
              </a:rPr>
              <a:t>Suvyniokite </a:t>
            </a:r>
            <a:r>
              <a:rPr lang="lt-LT" sz="2000" dirty="0">
                <a:latin typeface="Times New Roman" panose="02020603050405020304" pitchFamily="18" charset="0"/>
                <a:cs typeface="Times New Roman" panose="02020603050405020304" pitchFamily="18" charset="0"/>
              </a:rPr>
              <a:t>atskirtą kūno dalį į </a:t>
            </a:r>
            <a:r>
              <a:rPr lang="lt-LT" sz="2000" dirty="0" smtClean="0">
                <a:latin typeface="Times New Roman" panose="02020603050405020304" pitchFamily="18" charset="0"/>
                <a:cs typeface="Times New Roman" panose="02020603050405020304" pitchFamily="18" charset="0"/>
              </a:rPr>
              <a:t>sterilią marlę </a:t>
            </a:r>
            <a:r>
              <a:rPr lang="lt-LT" sz="2000" dirty="0">
                <a:latin typeface="Times New Roman" panose="02020603050405020304" pitchFamily="18" charset="0"/>
                <a:cs typeface="Times New Roman" panose="02020603050405020304" pitchFamily="18" charset="0"/>
              </a:rPr>
              <a:t>ar bet kokią švarią medžiagą.</a:t>
            </a:r>
          </a:p>
          <a:p>
            <a:r>
              <a:rPr lang="lt-LT" sz="2000" dirty="0" smtClean="0">
                <a:latin typeface="Times New Roman" panose="02020603050405020304" pitchFamily="18" charset="0"/>
                <a:cs typeface="Times New Roman" panose="02020603050405020304" pitchFamily="18" charset="0"/>
              </a:rPr>
              <a:t>Įdėkite </a:t>
            </a:r>
            <a:r>
              <a:rPr lang="lt-LT" sz="2000" dirty="0">
                <a:latin typeface="Times New Roman" panose="02020603050405020304" pitchFamily="18" charset="0"/>
                <a:cs typeface="Times New Roman" panose="02020603050405020304" pitchFamily="18" charset="0"/>
              </a:rPr>
              <a:t>suvyniotą kūno dalį į </a:t>
            </a:r>
            <a:r>
              <a:rPr lang="lt-LT" sz="2000" dirty="0" smtClean="0">
                <a:latin typeface="Times New Roman" panose="02020603050405020304" pitchFamily="18" charset="0"/>
                <a:cs typeface="Times New Roman" panose="02020603050405020304" pitchFamily="18" charset="0"/>
              </a:rPr>
              <a:t>plastikinį maišelį</a:t>
            </a:r>
            <a:r>
              <a:rPr lang="lt-LT" sz="2000" dirty="0">
                <a:latin typeface="Times New Roman" panose="02020603050405020304" pitchFamily="18" charset="0"/>
                <a:cs typeface="Times New Roman" panose="02020603050405020304" pitchFamily="18" charset="0"/>
              </a:rPr>
              <a:t>. Nedėkite į maišelį sauso ledo </a:t>
            </a:r>
            <a:r>
              <a:rPr lang="lt-LT" sz="2000" dirty="0" smtClean="0">
                <a:latin typeface="Times New Roman" panose="02020603050405020304" pitchFamily="18" charset="0"/>
                <a:cs typeface="Times New Roman" panose="02020603050405020304" pitchFamily="18" charset="0"/>
              </a:rPr>
              <a:t>ir nepilkite </a:t>
            </a:r>
            <a:r>
              <a:rPr lang="lt-LT" sz="2000" dirty="0">
                <a:latin typeface="Times New Roman" panose="02020603050405020304" pitchFamily="18" charset="0"/>
                <a:cs typeface="Times New Roman" panose="02020603050405020304" pitchFamily="18" charset="0"/>
              </a:rPr>
              <a:t>šalto vandens. </a:t>
            </a:r>
          </a:p>
          <a:p>
            <a:r>
              <a:rPr lang="lt-LT" sz="2000" dirty="0" smtClean="0">
                <a:latin typeface="Times New Roman" panose="02020603050405020304" pitchFamily="18" charset="0"/>
                <a:cs typeface="Times New Roman" panose="02020603050405020304" pitchFamily="18" charset="0"/>
              </a:rPr>
              <a:t>Maišelį </a:t>
            </a:r>
            <a:r>
              <a:rPr lang="lt-LT" sz="2000" dirty="0">
                <a:latin typeface="Times New Roman" panose="02020603050405020304" pitchFamily="18" charset="0"/>
                <a:cs typeface="Times New Roman" panose="02020603050405020304" pitchFamily="18" charset="0"/>
              </a:rPr>
              <a:t>su kūno dalimi įdėkite į </a:t>
            </a:r>
            <a:r>
              <a:rPr lang="lt-LT" sz="2000" dirty="0" smtClean="0">
                <a:latin typeface="Times New Roman" panose="02020603050405020304" pitchFamily="18" charset="0"/>
                <a:cs typeface="Times New Roman" panose="02020603050405020304" pitchFamily="18" charset="0"/>
              </a:rPr>
              <a:t>kitą, ledo </a:t>
            </a:r>
            <a:r>
              <a:rPr lang="lt-LT" sz="2000" dirty="0">
                <a:latin typeface="Times New Roman" panose="02020603050405020304" pitchFamily="18" charset="0"/>
                <a:cs typeface="Times New Roman" panose="02020603050405020304" pitchFamily="18" charset="0"/>
              </a:rPr>
              <a:t>gabaliukų ar šalto </a:t>
            </a:r>
            <a:r>
              <a:rPr lang="lt-LT" sz="2000" dirty="0" smtClean="0">
                <a:latin typeface="Times New Roman" panose="02020603050405020304" pitchFamily="18" charset="0"/>
                <a:cs typeface="Times New Roman" panose="02020603050405020304" pitchFamily="18" charset="0"/>
              </a:rPr>
              <a:t>vandens pripildytą </a:t>
            </a:r>
            <a:r>
              <a:rPr lang="lt-LT" sz="2000" dirty="0">
                <a:latin typeface="Times New Roman" panose="02020603050405020304" pitchFamily="18" charset="0"/>
                <a:cs typeface="Times New Roman" panose="02020603050405020304" pitchFamily="18" charset="0"/>
              </a:rPr>
              <a:t>maišelį. </a:t>
            </a:r>
          </a:p>
          <a:p>
            <a:r>
              <a:rPr lang="lt-LT" sz="2000" dirty="0" smtClean="0">
                <a:latin typeface="Times New Roman" panose="02020603050405020304" pitchFamily="18" charset="0"/>
                <a:cs typeface="Times New Roman" panose="02020603050405020304" pitchFamily="18" charset="0"/>
              </a:rPr>
              <a:t>Patikrinkite</a:t>
            </a:r>
            <a:r>
              <a:rPr lang="lt-LT" sz="2000" dirty="0">
                <a:latin typeface="Times New Roman" panose="02020603050405020304" pitchFamily="18" charset="0"/>
                <a:cs typeface="Times New Roman" panose="02020603050405020304" pitchFamily="18" charset="0"/>
              </a:rPr>
              <a:t>, ar kūno dalis </a:t>
            </a:r>
            <a:r>
              <a:rPr lang="lt-LT" sz="2000" dirty="0" smtClean="0">
                <a:latin typeface="Times New Roman" panose="02020603050405020304" pitchFamily="18" charset="0"/>
                <a:cs typeface="Times New Roman" panose="02020603050405020304" pitchFamily="18" charset="0"/>
              </a:rPr>
              <a:t>yra gabenama </a:t>
            </a:r>
            <a:r>
              <a:rPr lang="lt-LT" sz="2000" dirty="0">
                <a:latin typeface="Times New Roman" panose="02020603050405020304" pitchFamily="18" charset="0"/>
                <a:cs typeface="Times New Roman" panose="02020603050405020304" pitchFamily="18" charset="0"/>
              </a:rPr>
              <a:t>kartu su nukentėjėliu.</a:t>
            </a:r>
          </a:p>
        </p:txBody>
      </p:sp>
      <p:pic>
        <p:nvPicPr>
          <p:cNvPr id="614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385127" y="2636912"/>
            <a:ext cx="2427233" cy="2448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95832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24744"/>
          </a:xfrm>
        </p:spPr>
        <p:txBody>
          <a:bodyPr/>
          <a:lstStyle/>
          <a:p>
            <a:r>
              <a:rPr lang="lt-LT" sz="4400" dirty="0">
                <a:latin typeface="Times New Roman" panose="02020603050405020304" pitchFamily="18" charset="0"/>
                <a:cs typeface="Times New Roman" panose="02020603050405020304" pitchFamily="18" charset="0"/>
              </a:rPr>
              <a:t>Jeigu žaizdoje svetimkūnis</a:t>
            </a:r>
          </a:p>
        </p:txBody>
      </p:sp>
      <p:sp>
        <p:nvSpPr>
          <p:cNvPr id="4" name="Content Placeholder 3"/>
          <p:cNvSpPr>
            <a:spLocks noGrp="1"/>
          </p:cNvSpPr>
          <p:nvPr>
            <p:ph sz="quarter" idx="13"/>
          </p:nvPr>
        </p:nvSpPr>
        <p:spPr/>
        <p:txBody>
          <a:bodyPr>
            <a:normAutofit fontScale="85000" lnSpcReduction="10000"/>
          </a:bodyPr>
          <a:lstStyle/>
          <a:p>
            <a:r>
              <a:rPr lang="lt-LT" dirty="0">
                <a:latin typeface="Times New Roman" panose="02020603050405020304" pitchFamily="18" charset="0"/>
                <a:cs typeface="Times New Roman" panose="02020603050405020304" pitchFamily="18" charset="0"/>
              </a:rPr>
              <a:t>Užsimaukite vienkartines pirštines.</a:t>
            </a:r>
          </a:p>
          <a:p>
            <a:r>
              <a:rPr lang="lt-LT" dirty="0" smtClean="0">
                <a:latin typeface="Times New Roman" panose="02020603050405020304" pitchFamily="18" charset="0"/>
                <a:cs typeface="Times New Roman" panose="02020603050405020304" pitchFamily="18" charset="0"/>
              </a:rPr>
              <a:t>Neištraukite </a:t>
            </a:r>
            <a:r>
              <a:rPr lang="lt-LT" dirty="0">
                <a:latin typeface="Times New Roman" panose="02020603050405020304" pitchFamily="18" charset="0"/>
                <a:cs typeface="Times New Roman" panose="02020603050405020304" pitchFamily="18" charset="0"/>
              </a:rPr>
              <a:t>įstrigusio svetimkūnio.</a:t>
            </a:r>
          </a:p>
          <a:p>
            <a:r>
              <a:rPr lang="lt-LT" dirty="0" smtClean="0">
                <a:latin typeface="Times New Roman" panose="02020603050405020304" pitchFamily="18" charset="0"/>
                <a:cs typeface="Times New Roman" panose="02020603050405020304" pitchFamily="18" charset="0"/>
              </a:rPr>
              <a:t>Naudokite </a:t>
            </a:r>
            <a:r>
              <a:rPr lang="lt-LT" dirty="0">
                <a:latin typeface="Times New Roman" panose="02020603050405020304" pitchFamily="18" charset="0"/>
                <a:cs typeface="Times New Roman" panose="02020603050405020304" pitchFamily="18" charset="0"/>
              </a:rPr>
              <a:t>stambius gazus įstrigusiam svetimkūniui stabilizuoti, nes bet koks </a:t>
            </a:r>
            <a:r>
              <a:rPr lang="lt-LT" dirty="0" smtClean="0">
                <a:latin typeface="Times New Roman" panose="02020603050405020304" pitchFamily="18" charset="0"/>
                <a:cs typeface="Times New Roman" panose="02020603050405020304" pitchFamily="18" charset="0"/>
              </a:rPr>
              <a:t>jo judesys </a:t>
            </a:r>
            <a:r>
              <a:rPr lang="lt-LT" dirty="0">
                <a:latin typeface="Times New Roman" panose="02020603050405020304" pitchFamily="18" charset="0"/>
                <a:cs typeface="Times New Roman" panose="02020603050405020304" pitchFamily="18" charset="0"/>
              </a:rPr>
              <a:t>gali sukelti papildomus audinių pažeidimus, vidinį kraujavimą.</a:t>
            </a:r>
          </a:p>
          <a:p>
            <a:r>
              <a:rPr lang="lt-LT" dirty="0" smtClean="0">
                <a:latin typeface="Times New Roman" panose="02020603050405020304" pitchFamily="18" charset="0"/>
                <a:cs typeface="Times New Roman" panose="02020603050405020304" pitchFamily="18" charset="0"/>
              </a:rPr>
              <a:t>Kontroliuokite </a:t>
            </a:r>
            <a:r>
              <a:rPr lang="lt-LT" dirty="0">
                <a:latin typeface="Times New Roman" panose="02020603050405020304" pitchFamily="18" charset="0"/>
                <a:cs typeface="Times New Roman" panose="02020603050405020304" pitchFamily="18" charset="0"/>
              </a:rPr>
              <a:t>kraujavimą: pritvirtinkite gazus aplink įstrigusį </a:t>
            </a:r>
            <a:r>
              <a:rPr lang="lt-LT" dirty="0" smtClean="0">
                <a:latin typeface="Times New Roman" panose="02020603050405020304" pitchFamily="18" charset="0"/>
                <a:cs typeface="Times New Roman" panose="02020603050405020304" pitchFamily="18" charset="0"/>
              </a:rPr>
              <a:t>svetimkūnį palaikomuoju </a:t>
            </a:r>
            <a:r>
              <a:rPr lang="lt-LT" dirty="0">
                <a:latin typeface="Times New Roman" panose="02020603050405020304" pitchFamily="18" charset="0"/>
                <a:cs typeface="Times New Roman" panose="02020603050405020304" pitchFamily="18" charset="0"/>
              </a:rPr>
              <a:t>tvarsčiu.</a:t>
            </a:r>
          </a:p>
          <a:p>
            <a:r>
              <a:rPr lang="lt-LT" dirty="0" smtClean="0">
                <a:latin typeface="Times New Roman" panose="02020603050405020304" pitchFamily="18" charset="0"/>
                <a:cs typeface="Times New Roman" panose="02020603050405020304" pitchFamily="18" charset="0"/>
              </a:rPr>
              <a:t>Suteikę </a:t>
            </a:r>
            <a:r>
              <a:rPr lang="lt-LT" dirty="0">
                <a:latin typeface="Times New Roman" panose="02020603050405020304" pitchFamily="18" charset="0"/>
                <a:cs typeface="Times New Roman" panose="02020603050405020304" pitchFamily="18" charset="0"/>
              </a:rPr>
              <a:t>pagalbą, tuoj pat gerai nusiplaukite rankas.</a:t>
            </a:r>
          </a:p>
        </p:txBody>
      </p:sp>
      <p:pic>
        <p:nvPicPr>
          <p:cNvPr id="717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572000" y="2204864"/>
            <a:ext cx="4038600" cy="2709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94507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pic>
        <p:nvPicPr>
          <p:cNvPr id="8194"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365125" y="2446904"/>
            <a:ext cx="4206875" cy="2832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48200" y="2420888"/>
            <a:ext cx="4244280" cy="2578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500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24744"/>
          </a:xfrm>
        </p:spPr>
        <p:txBody>
          <a:bodyPr/>
          <a:lstStyle/>
          <a:p>
            <a:r>
              <a:rPr lang="lt-LT" sz="3600" dirty="0"/>
              <a:t>ATVIRAS PNEUMOTORAKSAS</a:t>
            </a:r>
          </a:p>
        </p:txBody>
      </p:sp>
      <p:sp>
        <p:nvSpPr>
          <p:cNvPr id="3" name="Content Placeholder 2"/>
          <p:cNvSpPr>
            <a:spLocks noGrp="1"/>
          </p:cNvSpPr>
          <p:nvPr>
            <p:ph idx="1"/>
          </p:nvPr>
        </p:nvSpPr>
        <p:spPr/>
        <p:txBody>
          <a:bodyPr>
            <a:normAutofit/>
          </a:bodyPr>
          <a:lstStyle/>
          <a:p>
            <a:r>
              <a:rPr lang="lt-LT" sz="2000" dirty="0">
                <a:latin typeface="Times New Roman" panose="02020603050405020304" pitchFamily="18" charset="0"/>
                <a:cs typeface="Times New Roman" panose="02020603050405020304" pitchFamily="18" charset="0"/>
              </a:rPr>
              <a:t>Atviru pneumotoraksu (“siurbiančia krūtinės žaizda”) vadinama būklė, kai pažeistoje pusėje kvėpavimo judesių metu per atsiradusią angą krūtinės ląstos sienelėje į pleuros ertmę įeina ir iš jos išeina atmosferos oras.</a:t>
            </a:r>
          </a:p>
          <a:p>
            <a:r>
              <a:rPr lang="lt-LT" sz="2000" dirty="0">
                <a:latin typeface="Times New Roman" panose="02020603050405020304" pitchFamily="18" charset="0"/>
                <a:cs typeface="Times New Roman" panose="02020603050405020304" pitchFamily="18" charset="0"/>
              </a:rPr>
              <a:t>Kiaurinio krūtinės sužalojimo atveju sužalojama krūtinės ląstos sienelė, gali būti pažeistas plautis, bronchai ir kiti krūtinės ląstos viduje esantys organai</a:t>
            </a:r>
            <a:r>
              <a:rPr lang="lt-LT" sz="2000" dirty="0" smtClean="0">
                <a:latin typeface="Times New Roman" panose="02020603050405020304" pitchFamily="18" charset="0"/>
                <a:cs typeface="Times New Roman" panose="02020603050405020304" pitchFamily="18" charset="0"/>
              </a:rPr>
              <a:t>.</a:t>
            </a:r>
          </a:p>
          <a:p>
            <a:endParaRPr lang="lt-LT" sz="2000" dirty="0">
              <a:latin typeface="Times New Roman" panose="02020603050405020304" pitchFamily="18" charset="0"/>
              <a:cs typeface="Times New Roman" panose="02020603050405020304" pitchFamily="18" charset="0"/>
            </a:endParaRPr>
          </a:p>
        </p:txBody>
      </p:sp>
      <p:pic>
        <p:nvPicPr>
          <p:cNvPr id="2457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4088" y="3356992"/>
            <a:ext cx="2509215" cy="3216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678262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84784"/>
          </a:xfrm>
        </p:spPr>
        <p:txBody>
          <a:bodyPr/>
          <a:lstStyle/>
          <a:p>
            <a:pPr>
              <a:lnSpc>
                <a:spcPct val="100000"/>
              </a:lnSpc>
            </a:pPr>
            <a:r>
              <a:rPr lang="lt-LT" sz="3600" dirty="0"/>
              <a:t>ATVIRO PNEUMOTORAKSO SIMPTOMAI</a:t>
            </a:r>
          </a:p>
        </p:txBody>
      </p:sp>
      <p:sp>
        <p:nvSpPr>
          <p:cNvPr id="3" name="Content Placeholder 2"/>
          <p:cNvSpPr>
            <a:spLocks noGrp="1"/>
          </p:cNvSpPr>
          <p:nvPr>
            <p:ph idx="1"/>
          </p:nvPr>
        </p:nvSpPr>
        <p:spPr/>
        <p:txBody>
          <a:bodyPr>
            <a:normAutofit/>
          </a:bodyPr>
          <a:lstStyle/>
          <a:p>
            <a:r>
              <a:rPr lang="lt-LT" sz="2000" dirty="0">
                <a:latin typeface="Times New Roman" panose="02020603050405020304" pitchFamily="18" charset="0"/>
                <a:cs typeface="Times New Roman" panose="02020603050405020304" pitchFamily="18" charset="0"/>
              </a:rPr>
              <a:t>Skausmas sužeidimo vietoje. </a:t>
            </a:r>
            <a:endParaRPr lang="lt-LT" sz="2000" dirty="0" smtClean="0">
              <a:latin typeface="Times New Roman" panose="02020603050405020304" pitchFamily="18" charset="0"/>
              <a:cs typeface="Times New Roman" panose="02020603050405020304" pitchFamily="18" charset="0"/>
            </a:endParaRPr>
          </a:p>
          <a:p>
            <a:r>
              <a:rPr lang="lt-LT" sz="2000" dirty="0" smtClean="0">
                <a:latin typeface="Times New Roman" panose="02020603050405020304" pitchFamily="18" charset="0"/>
                <a:cs typeface="Times New Roman" panose="02020603050405020304" pitchFamily="18" charset="0"/>
              </a:rPr>
              <a:t>Kvėpavimo </a:t>
            </a:r>
            <a:r>
              <a:rPr lang="lt-LT" sz="2000" dirty="0">
                <a:latin typeface="Times New Roman" panose="02020603050405020304" pitchFamily="18" charset="0"/>
                <a:cs typeface="Times New Roman" panose="02020603050405020304" pitchFamily="18" charset="0"/>
              </a:rPr>
              <a:t>nepakankamumas. </a:t>
            </a:r>
            <a:endParaRPr lang="lt-LT" sz="2000" dirty="0" smtClean="0">
              <a:latin typeface="Times New Roman" panose="02020603050405020304" pitchFamily="18" charset="0"/>
              <a:cs typeface="Times New Roman" panose="02020603050405020304" pitchFamily="18" charset="0"/>
            </a:endParaRPr>
          </a:p>
          <a:p>
            <a:r>
              <a:rPr lang="lt-LT" sz="2000" dirty="0" smtClean="0">
                <a:latin typeface="Times New Roman" panose="02020603050405020304" pitchFamily="18" charset="0"/>
                <a:cs typeface="Times New Roman" panose="02020603050405020304" pitchFamily="18" charset="0"/>
              </a:rPr>
              <a:t>Nukentėjusysis </a:t>
            </a:r>
            <a:r>
              <a:rPr lang="lt-LT" sz="2000" dirty="0">
                <a:latin typeface="Times New Roman" panose="02020603050405020304" pitchFamily="18" charset="0"/>
                <a:cs typeface="Times New Roman" panose="02020603050405020304" pitchFamily="18" charset="0"/>
              </a:rPr>
              <a:t>neramus. </a:t>
            </a:r>
            <a:endParaRPr lang="lt-LT" sz="2000" dirty="0" smtClean="0">
              <a:latin typeface="Times New Roman" panose="02020603050405020304" pitchFamily="18" charset="0"/>
              <a:cs typeface="Times New Roman" panose="02020603050405020304" pitchFamily="18" charset="0"/>
            </a:endParaRPr>
          </a:p>
          <a:p>
            <a:r>
              <a:rPr lang="lt-LT" sz="2000" dirty="0" smtClean="0">
                <a:latin typeface="Times New Roman" panose="02020603050405020304" pitchFamily="18" charset="0"/>
                <a:cs typeface="Times New Roman" panose="02020603050405020304" pitchFamily="18" charset="0"/>
              </a:rPr>
              <a:t>Kvėpavimas </a:t>
            </a:r>
            <a:r>
              <a:rPr lang="lt-LT" sz="2000" dirty="0">
                <a:latin typeface="Times New Roman" panose="02020603050405020304" pitchFamily="18" charset="0"/>
                <a:cs typeface="Times New Roman" panose="02020603050405020304" pitchFamily="18" charset="0"/>
              </a:rPr>
              <a:t>dažnas ir paviršinis. </a:t>
            </a:r>
            <a:endParaRPr lang="lt-LT" sz="2000" dirty="0" smtClean="0">
              <a:latin typeface="Times New Roman" panose="02020603050405020304" pitchFamily="18" charset="0"/>
              <a:cs typeface="Times New Roman" panose="02020603050405020304" pitchFamily="18" charset="0"/>
            </a:endParaRPr>
          </a:p>
          <a:p>
            <a:r>
              <a:rPr lang="lt-LT" sz="2000" dirty="0" smtClean="0">
                <a:latin typeface="Times New Roman" panose="02020603050405020304" pitchFamily="18" charset="0"/>
                <a:cs typeface="Times New Roman" panose="02020603050405020304" pitchFamily="18" charset="0"/>
              </a:rPr>
              <a:t>Siurbiamo </a:t>
            </a:r>
            <a:r>
              <a:rPr lang="lt-LT" sz="2000" dirty="0">
                <a:latin typeface="Times New Roman" panose="02020603050405020304" pitchFamily="18" charset="0"/>
                <a:cs typeface="Times New Roman" panose="02020603050405020304" pitchFamily="18" charset="0"/>
              </a:rPr>
              <a:t>arba burbuliuojamo skysčio garsai, kurie žaizdoje atsiranda kvėpavimo metu.</a:t>
            </a:r>
          </a:p>
        </p:txBody>
      </p:sp>
    </p:spTree>
    <p:extLst>
      <p:ext uri="{BB962C8B-B14F-4D97-AF65-F5344CB8AC3E}">
        <p14:creationId xmlns:p14="http://schemas.microsoft.com/office/powerpoint/2010/main" val="51703648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24744"/>
          </a:xfrm>
        </p:spPr>
        <p:txBody>
          <a:bodyPr/>
          <a:lstStyle/>
          <a:p>
            <a:r>
              <a:rPr lang="lt-LT" sz="3600" dirty="0"/>
              <a:t>PIRMOJI PAGALBA</a:t>
            </a:r>
          </a:p>
        </p:txBody>
      </p:sp>
      <p:sp>
        <p:nvSpPr>
          <p:cNvPr id="3" name="Content Placeholder 2"/>
          <p:cNvSpPr>
            <a:spLocks noGrp="1"/>
          </p:cNvSpPr>
          <p:nvPr>
            <p:ph idx="1"/>
          </p:nvPr>
        </p:nvSpPr>
        <p:spPr/>
        <p:txBody>
          <a:bodyPr>
            <a:normAutofit/>
          </a:bodyPr>
          <a:lstStyle/>
          <a:p>
            <a:r>
              <a:rPr lang="lt-LT" sz="2000" dirty="0">
                <a:latin typeface="Times New Roman" panose="02020603050405020304" pitchFamily="18" charset="0"/>
                <a:cs typeface="Times New Roman" panose="02020603050405020304" pitchFamily="18" charset="0"/>
              </a:rPr>
              <a:t>Žaizdą uždenkite tvarsčiu, kuris neleidžia orui lengvai patekti į krūtinės ertmę.</a:t>
            </a:r>
          </a:p>
          <a:p>
            <a:r>
              <a:rPr lang="lt-LT" sz="2000" dirty="0" smtClean="0">
                <a:latin typeface="Times New Roman" panose="02020603050405020304" pitchFamily="18" charset="0"/>
                <a:cs typeface="Times New Roman" panose="02020603050405020304" pitchFamily="18" charset="0"/>
              </a:rPr>
              <a:t>Gabalu </a:t>
            </a:r>
            <a:r>
              <a:rPr lang="lt-LT" sz="2000" dirty="0">
                <a:latin typeface="Times New Roman" panose="02020603050405020304" pitchFamily="18" charset="0"/>
                <a:cs typeface="Times New Roman" panose="02020603050405020304" pitchFamily="18" charset="0"/>
              </a:rPr>
              <a:t>plastikinės plėvelės ar maišeliu uždengiama visa žaizda.</a:t>
            </a:r>
          </a:p>
          <a:p>
            <a:r>
              <a:rPr lang="lt-LT" sz="2000" dirty="0" smtClean="0">
                <a:latin typeface="Times New Roman" panose="02020603050405020304" pitchFamily="18" charset="0"/>
                <a:cs typeface="Times New Roman" panose="02020603050405020304" pitchFamily="18" charset="0"/>
              </a:rPr>
              <a:t>Vienas </a:t>
            </a:r>
            <a:r>
              <a:rPr lang="lt-LT" sz="2000" dirty="0">
                <a:latin typeface="Times New Roman" panose="02020603050405020304" pitchFamily="18" charset="0"/>
                <a:cs typeface="Times New Roman" panose="02020603050405020304" pitchFamily="18" charset="0"/>
              </a:rPr>
              <a:t>tvarsčio kampas ar kraštinė paliekami laisvi, kad įkvėpimo metu oras negalėtų patekti į krūtinės ląstą, o iškvepiant jis laisvai judėtų išorėn.</a:t>
            </a:r>
          </a:p>
          <a:p>
            <a:r>
              <a:rPr lang="lt-LT" sz="2000" dirty="0" smtClean="0">
                <a:latin typeface="Times New Roman" panose="02020603050405020304" pitchFamily="18" charset="0"/>
                <a:cs typeface="Times New Roman" panose="02020603050405020304" pitchFamily="18" charset="0"/>
              </a:rPr>
              <a:t>Nedelsdami </a:t>
            </a:r>
            <a:r>
              <a:rPr lang="lt-LT" sz="2000" dirty="0">
                <a:latin typeface="Times New Roman" panose="02020603050405020304" pitchFamily="18" charset="0"/>
                <a:cs typeface="Times New Roman" panose="02020603050405020304" pitchFamily="18" charset="0"/>
              </a:rPr>
              <a:t>kvieskite GMP.</a:t>
            </a:r>
          </a:p>
        </p:txBody>
      </p:sp>
    </p:spTree>
    <p:extLst>
      <p:ext uri="{BB962C8B-B14F-4D97-AF65-F5344CB8AC3E}">
        <p14:creationId xmlns:p14="http://schemas.microsoft.com/office/powerpoint/2010/main" val="77475740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24744"/>
          </a:xfrm>
        </p:spPr>
        <p:txBody>
          <a:bodyPr/>
          <a:lstStyle/>
          <a:p>
            <a:r>
              <a:rPr lang="lt-LT" sz="3600" dirty="0"/>
              <a:t>HERMETIZUOJANTIS TVARSTIS</a:t>
            </a:r>
          </a:p>
        </p:txBody>
      </p:sp>
      <p:pic>
        <p:nvPicPr>
          <p:cNvPr id="2560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922202"/>
            <a:ext cx="8229600" cy="3881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50752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lt-LT"/>
          </a:p>
        </p:txBody>
      </p:sp>
      <p:pic>
        <p:nvPicPr>
          <p:cNvPr id="4098" name="Picture 2" descr="C:\Users\DT02\Desktop\IMG_20230314_154641_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829685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68760"/>
          </a:xfrm>
        </p:spPr>
        <p:txBody>
          <a:bodyPr/>
          <a:lstStyle/>
          <a:p>
            <a:r>
              <a:rPr lang="lt-LT" sz="4400" dirty="0" smtClean="0">
                <a:effectLst/>
                <a:latin typeface="Times New Roman" panose="02020603050405020304" pitchFamily="18" charset="0"/>
                <a:cs typeface="Times New Roman" panose="02020603050405020304" pitchFamily="18" charset="0"/>
              </a:rPr>
              <a:t>Nudegimas</a:t>
            </a:r>
            <a:r>
              <a:rPr lang="lt-LT" dirty="0" smtClean="0"/>
              <a:t> </a:t>
            </a:r>
            <a:endParaRPr lang="lt-LT" dirty="0"/>
          </a:p>
        </p:txBody>
      </p:sp>
      <p:sp>
        <p:nvSpPr>
          <p:cNvPr id="3" name="Content Placeholder 2"/>
          <p:cNvSpPr>
            <a:spLocks noGrp="1"/>
          </p:cNvSpPr>
          <p:nvPr>
            <p:ph idx="1"/>
          </p:nvPr>
        </p:nvSpPr>
        <p:spPr>
          <a:xfrm>
            <a:off x="457200" y="1556792"/>
            <a:ext cx="8229600" cy="4569371"/>
          </a:xfrm>
        </p:spPr>
        <p:txBody>
          <a:bodyPr>
            <a:normAutofit/>
          </a:bodyPr>
          <a:lstStyle/>
          <a:p>
            <a:r>
              <a:rPr lang="lt-LT" sz="2000" dirty="0">
                <a:latin typeface="Times New Roman" panose="02020603050405020304" pitchFamily="18" charset="0"/>
                <a:cs typeface="Times New Roman" panose="02020603050405020304" pitchFamily="18" charset="0"/>
              </a:rPr>
              <a:t>tai audinių pažeidimas, kurį sukelia vietinis šilumos, cheminių medžiagų, elektros srovės arba radiacijos poveikis.</a:t>
            </a:r>
          </a:p>
          <a:p>
            <a:endParaRPr lang="lt-LT" sz="2000" dirty="0">
              <a:latin typeface="Times New Roman" panose="02020603050405020304" pitchFamily="18" charset="0"/>
              <a:cs typeface="Times New Roman" panose="02020603050405020304" pitchFamily="18" charset="0"/>
            </a:endParaRPr>
          </a:p>
          <a:p>
            <a:r>
              <a:rPr lang="lt-LT" sz="2000" dirty="0">
                <a:latin typeface="Times New Roman" panose="02020603050405020304" pitchFamily="18" charset="0"/>
                <a:cs typeface="Times New Roman" panose="02020603050405020304" pitchFamily="18" charset="0"/>
              </a:rPr>
              <a:t>Pažeidimo sunkumas priklauso nuo nudegimo laipsnio, nudegusio ploto ir vietos, jeigu nudega trečdalis ir daugiau kūno, toks nudegimas dažnai mirtinas. Stipriai nudegina liepsna, karšti skysti metalai, suslėgti garai gali nudeginti ertmes ir organus, susiliečiančius su atmosfera.</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4" y="4357688"/>
            <a:ext cx="2476500" cy="185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37719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sz="4400" dirty="0">
                <a:effectLst/>
                <a:latin typeface="Times New Roman" panose="02020603050405020304" pitchFamily="18" charset="0"/>
                <a:cs typeface="Times New Roman" panose="02020603050405020304" pitchFamily="18" charset="0"/>
              </a:rPr>
              <a:t>Nudegimo laipsniai</a:t>
            </a:r>
          </a:p>
        </p:txBody>
      </p:sp>
      <p:sp>
        <p:nvSpPr>
          <p:cNvPr id="5" name="Content Placeholder 4"/>
          <p:cNvSpPr>
            <a:spLocks noGrp="1"/>
          </p:cNvSpPr>
          <p:nvPr>
            <p:ph sz="quarter" idx="13"/>
          </p:nvPr>
        </p:nvSpPr>
        <p:spPr/>
        <p:txBody>
          <a:bodyPr>
            <a:normAutofit fontScale="92500"/>
          </a:bodyPr>
          <a:lstStyle/>
          <a:p>
            <a:r>
              <a:rPr lang="lt-LT" b="1" dirty="0">
                <a:latin typeface="Times New Roman" panose="02020603050405020304" pitchFamily="18" charset="0"/>
                <a:cs typeface="Times New Roman" panose="02020603050405020304" pitchFamily="18" charset="0"/>
              </a:rPr>
              <a:t>Pirmojo laipsnio </a:t>
            </a:r>
            <a:r>
              <a:rPr lang="lt-LT" b="1" dirty="0" smtClean="0">
                <a:latin typeface="Times New Roman" panose="02020603050405020304" pitchFamily="18" charset="0"/>
                <a:cs typeface="Times New Roman" panose="02020603050405020304" pitchFamily="18" charset="0"/>
              </a:rPr>
              <a:t>nudegimas </a:t>
            </a:r>
            <a:r>
              <a:rPr lang="lt-LT" dirty="0">
                <a:latin typeface="Times New Roman" panose="02020603050405020304" pitchFamily="18" charset="0"/>
                <a:cs typeface="Times New Roman" panose="02020603050405020304" pitchFamily="18" charset="0"/>
              </a:rPr>
              <a:t>– pasireiškia odos paraudimu ir patinimu. Toks nudegimas dažnai būna nuo saulės spindulių. Ligonis jaučia deginimą, perštėjimą. Praeina per 4–7 dienas. Lieka laikinai padidėjusi odos pigmentacija. Kliniškai būdinga kiek skausminga prisiliečiant, sausa ir paraudusi oda. Gali būti atskirų nedidelių pūslelių. </a:t>
            </a:r>
          </a:p>
        </p:txBody>
      </p:sp>
      <p:pic>
        <p:nvPicPr>
          <p:cNvPr id="13314"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499992" y="2276872"/>
            <a:ext cx="4038600" cy="2612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07432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8229600" cy="1268760"/>
          </a:xfrm>
        </p:spPr>
        <p:txBody>
          <a:bodyPr/>
          <a:lstStyle/>
          <a:p>
            <a:r>
              <a:rPr lang="lt-LT" sz="4400" dirty="0">
                <a:effectLst/>
                <a:latin typeface="Times New Roman" panose="02020603050405020304" pitchFamily="18" charset="0"/>
                <a:cs typeface="Times New Roman" panose="02020603050405020304" pitchFamily="18" charset="0"/>
              </a:rPr>
              <a:t>Antrojo laipsnio nudegimas</a:t>
            </a:r>
          </a:p>
        </p:txBody>
      </p:sp>
      <p:sp>
        <p:nvSpPr>
          <p:cNvPr id="6" name="Content Placeholder 5"/>
          <p:cNvSpPr>
            <a:spLocks noGrp="1"/>
          </p:cNvSpPr>
          <p:nvPr>
            <p:ph sz="half" idx="2"/>
          </p:nvPr>
        </p:nvSpPr>
        <p:spPr/>
        <p:txBody>
          <a:bodyPr>
            <a:normAutofit/>
          </a:bodyPr>
          <a:lstStyle/>
          <a:p>
            <a:pPr algn="just"/>
            <a:r>
              <a:rPr lang="lt-LT" sz="2000" b="1" dirty="0">
                <a:latin typeface="Times New Roman" panose="02020603050405020304" pitchFamily="18" charset="0"/>
                <a:cs typeface="Times New Roman" panose="02020603050405020304" pitchFamily="18" charset="0"/>
              </a:rPr>
              <a:t>Antrojo A laipsnio nudegimas </a:t>
            </a:r>
            <a:r>
              <a:rPr lang="lt-LT" sz="2000" dirty="0">
                <a:latin typeface="Times New Roman" panose="02020603050405020304" pitchFamily="18" charset="0"/>
                <a:cs typeface="Times New Roman" panose="02020603050405020304" pitchFamily="18" charset="0"/>
              </a:rPr>
              <a:t>– paviršinės dalies odos storio nudegimas. Kliniškai būdingos didelės sveikos ar jau </a:t>
            </a:r>
            <a:r>
              <a:rPr lang="lt-LT" sz="2000" dirty="0" smtClean="0">
                <a:latin typeface="Times New Roman" panose="02020603050405020304" pitchFamily="18" charset="0"/>
                <a:cs typeface="Times New Roman" panose="02020603050405020304" pitchFamily="18" charset="0"/>
              </a:rPr>
              <a:t>sprogusios pūslės. </a:t>
            </a:r>
            <a:r>
              <a:rPr lang="lt-LT" sz="2000" dirty="0">
                <a:latin typeface="Times New Roman" panose="02020603050405020304" pitchFamily="18" charset="0"/>
                <a:cs typeface="Times New Roman" panose="02020603050405020304" pitchFamily="18" charset="0"/>
              </a:rPr>
              <a:t>Pūslės esti gana didelės, pripildytos audinių skysčio, kartais ir kraujo. </a:t>
            </a:r>
            <a:r>
              <a:rPr lang="lt-LT" sz="2000" dirty="0" smtClean="0">
                <a:latin typeface="Times New Roman" panose="02020603050405020304" pitchFamily="18" charset="0"/>
                <a:cs typeface="Times New Roman" panose="02020603050405020304" pitchFamily="18" charset="0"/>
              </a:rPr>
              <a:t> </a:t>
            </a:r>
            <a:r>
              <a:rPr lang="lt-LT" sz="2000" dirty="0">
                <a:latin typeface="Times New Roman" panose="02020603050405020304" pitchFamily="18" charset="0"/>
                <a:cs typeface="Times New Roman" panose="02020603050405020304" pitchFamily="18" charset="0"/>
              </a:rPr>
              <a:t>Žaizdą skauda prisilietus</a:t>
            </a:r>
            <a:r>
              <a:rPr lang="lt-LT" sz="2000" dirty="0" smtClean="0">
                <a:latin typeface="Times New Roman" panose="02020603050405020304" pitchFamily="18" charset="0"/>
                <a:cs typeface="Times New Roman" panose="02020603050405020304" pitchFamily="18" charset="0"/>
              </a:rPr>
              <a:t>.</a:t>
            </a:r>
            <a:endParaRPr lang="lt-LT" sz="2000" dirty="0">
              <a:latin typeface="Times New Roman" panose="02020603050405020304" pitchFamily="18" charset="0"/>
              <a:cs typeface="Times New Roman" panose="02020603050405020304" pitchFamily="18" charset="0"/>
            </a:endParaRPr>
          </a:p>
        </p:txBody>
      </p:sp>
      <p:pic>
        <p:nvPicPr>
          <p:cNvPr id="14338" name="Picture 2"/>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206347" y="2636912"/>
            <a:ext cx="4200553" cy="2363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96108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96752"/>
          </a:xfrm>
        </p:spPr>
        <p:txBody>
          <a:bodyPr/>
          <a:lstStyle/>
          <a:p>
            <a:endParaRPr lang="lt-LT" sz="4400" dirty="0">
              <a:latin typeface="Times New Roman" panose="02020603050405020304" pitchFamily="18" charset="0"/>
              <a:cs typeface="Times New Roman" panose="02020603050405020304" pitchFamily="18" charset="0"/>
            </a:endParaRPr>
          </a:p>
        </p:txBody>
      </p:sp>
      <p:sp>
        <p:nvSpPr>
          <p:cNvPr id="4" name="Content Placeholder 3"/>
          <p:cNvSpPr>
            <a:spLocks noGrp="1"/>
          </p:cNvSpPr>
          <p:nvPr>
            <p:ph sz="quarter" idx="13"/>
          </p:nvPr>
        </p:nvSpPr>
        <p:spPr/>
        <p:txBody>
          <a:bodyPr>
            <a:normAutofit/>
          </a:bodyPr>
          <a:lstStyle/>
          <a:p>
            <a:r>
              <a:rPr lang="lt-LT" sz="2000" b="1" dirty="0">
                <a:latin typeface="Times New Roman" panose="02020603050405020304" pitchFamily="18" charset="0"/>
                <a:cs typeface="Times New Roman" panose="02020603050405020304" pitchFamily="18" charset="0"/>
              </a:rPr>
              <a:t>Antrojo B laipsnio nudegimas </a:t>
            </a:r>
            <a:r>
              <a:rPr lang="lt-LT" sz="2000" dirty="0">
                <a:latin typeface="Times New Roman" panose="02020603050405020304" pitchFamily="18" charset="0"/>
                <a:cs typeface="Times New Roman" panose="02020603050405020304" pitchFamily="18" charset="0"/>
              </a:rPr>
              <a:t>– giliosios dalies odos storio nudegimas. Pūslės esti jau sprogusios ar nesusidaro iš viso. Kliniškai matomas nekrozės lopas, žaizdos paviršius ryškiai raudonos arba pilkos matinės spalvos. Skausmingumas išlieka, tačiau kapiliarai nebekraujuoja.</a:t>
            </a:r>
          </a:p>
          <a:p>
            <a:endParaRPr lang="lt-LT" dirty="0"/>
          </a:p>
        </p:txBody>
      </p:sp>
      <p:sp>
        <p:nvSpPr>
          <p:cNvPr id="5" name="Content Placeholder 4"/>
          <p:cNvSpPr>
            <a:spLocks noGrp="1"/>
          </p:cNvSpPr>
          <p:nvPr>
            <p:ph sz="half" idx="2"/>
          </p:nvPr>
        </p:nvSpPr>
        <p:spPr/>
        <p:txBody>
          <a:bodyPr/>
          <a:lstStyle/>
          <a:p>
            <a:endParaRPr lang="lt-LT"/>
          </a:p>
        </p:txBody>
      </p:sp>
    </p:spTree>
    <p:extLst>
      <p:ext uri="{BB962C8B-B14F-4D97-AF65-F5344CB8AC3E}">
        <p14:creationId xmlns:p14="http://schemas.microsoft.com/office/powerpoint/2010/main" val="9896188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52736"/>
          </a:xfrm>
        </p:spPr>
        <p:txBody>
          <a:bodyPr/>
          <a:lstStyle/>
          <a:p>
            <a:r>
              <a:rPr lang="lt-LT" sz="4400" dirty="0">
                <a:effectLst/>
                <a:latin typeface="Times New Roman" panose="02020603050405020304" pitchFamily="18" charset="0"/>
                <a:cs typeface="Times New Roman" panose="02020603050405020304" pitchFamily="18" charset="0"/>
              </a:rPr>
              <a:t>Trečiojo laipsnio nudegimas</a:t>
            </a:r>
          </a:p>
        </p:txBody>
      </p:sp>
      <p:sp>
        <p:nvSpPr>
          <p:cNvPr id="3" name="Content Placeholder 2"/>
          <p:cNvSpPr>
            <a:spLocks noGrp="1"/>
          </p:cNvSpPr>
          <p:nvPr>
            <p:ph sz="half" idx="2"/>
          </p:nvPr>
        </p:nvSpPr>
        <p:spPr/>
        <p:txBody>
          <a:bodyPr>
            <a:normAutofit/>
          </a:bodyPr>
          <a:lstStyle/>
          <a:p>
            <a:pPr algn="just"/>
            <a:r>
              <a:rPr lang="lt-LT" sz="2000" dirty="0" smtClean="0">
                <a:latin typeface="Times New Roman" panose="02020603050405020304" pitchFamily="18" charset="0"/>
                <a:cs typeface="Times New Roman" panose="02020603050405020304" pitchFamily="18" charset="0"/>
              </a:rPr>
              <a:t>oda</a:t>
            </a:r>
            <a:r>
              <a:rPr lang="lt-LT" sz="2000" dirty="0">
                <a:latin typeface="Times New Roman" panose="02020603050405020304" pitchFamily="18" charset="0"/>
                <a:cs typeface="Times New Roman" panose="02020603050405020304" pitchFamily="18" charset="0"/>
              </a:rPr>
              <a:t>, kaulai, raumenys suanglėja. Tokius pakitimus sukelia labai didelė temperatūra, gaisras, užtiškus skysto metalo. Šis nudegimas yra pats sunkiausias. Chirurgiškai tenka šalinti mirusius audinius, o nudegusį paviršių reikia uždengti persodinta oda.</a:t>
            </a:r>
          </a:p>
        </p:txBody>
      </p:sp>
      <p:pic>
        <p:nvPicPr>
          <p:cNvPr id="16386" name="Picture 2"/>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365125" y="2726240"/>
            <a:ext cx="4041775" cy="2273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71149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sz="4000" dirty="0"/>
          </a:p>
        </p:txBody>
      </p:sp>
      <p:sp>
        <p:nvSpPr>
          <p:cNvPr id="4" name="Content Placeholder 3"/>
          <p:cNvSpPr>
            <a:spLocks noGrp="1"/>
          </p:cNvSpPr>
          <p:nvPr>
            <p:ph sz="half" idx="2"/>
          </p:nvPr>
        </p:nvSpPr>
        <p:spPr/>
        <p:txBody>
          <a:bodyPr/>
          <a:lstStyle/>
          <a:p>
            <a:endParaRPr lang="lt-LT"/>
          </a:p>
        </p:txBody>
      </p:sp>
      <p:sp>
        <p:nvSpPr>
          <p:cNvPr id="5" name="Content Placeholder 4"/>
          <p:cNvSpPr>
            <a:spLocks noGrp="1"/>
          </p:cNvSpPr>
          <p:nvPr>
            <p:ph sz="quarter" idx="13"/>
          </p:nvPr>
        </p:nvSpPr>
        <p:spPr/>
        <p:txBody>
          <a:bodyPr>
            <a:normAutofit/>
          </a:bodyPr>
          <a:lstStyle/>
          <a:p>
            <a:r>
              <a:rPr lang="lt-LT" sz="2000" b="1" dirty="0">
                <a:latin typeface="Times New Roman" panose="02020603050405020304" pitchFamily="18" charset="0"/>
                <a:cs typeface="Times New Roman" panose="02020603050405020304" pitchFamily="18" charset="0"/>
              </a:rPr>
              <a:t>Terminiai nudegimai </a:t>
            </a:r>
            <a:r>
              <a:rPr lang="lt-LT" sz="2000" dirty="0">
                <a:latin typeface="Times New Roman" panose="02020603050405020304" pitchFamily="18" charset="0"/>
                <a:cs typeface="Times New Roman" panose="02020603050405020304" pitchFamily="18" charset="0"/>
              </a:rPr>
              <a:t>atsiranda tiesiogiai veikiant aukštai temperatūrai (liepsna, garai, karštas skystas metalas).</a:t>
            </a:r>
          </a:p>
          <a:p>
            <a:r>
              <a:rPr lang="lt-LT" sz="2000" b="1" dirty="0">
                <a:latin typeface="Times New Roman" panose="02020603050405020304" pitchFamily="18" charset="0"/>
                <a:cs typeface="Times New Roman" panose="02020603050405020304" pitchFamily="18" charset="0"/>
              </a:rPr>
              <a:t>Cheminiai nudegimai </a:t>
            </a:r>
            <a:r>
              <a:rPr lang="lt-LT" sz="2000" dirty="0">
                <a:latin typeface="Times New Roman" panose="02020603050405020304" pitchFamily="18" charset="0"/>
                <a:cs typeface="Times New Roman" panose="02020603050405020304" pitchFamily="18" charset="0"/>
              </a:rPr>
              <a:t>atsiranda veikiant cheminėms medžiagoms (sieros, druskos, azoto rūgštys; kalio, natrio šarmai; fosforas, kalio permanganatas</a:t>
            </a:r>
            <a:r>
              <a:rPr lang="lt-LT" sz="2000" dirty="0" smtClean="0">
                <a:latin typeface="Times New Roman" panose="02020603050405020304" pitchFamily="18" charset="0"/>
                <a:cs typeface="Times New Roman" panose="02020603050405020304" pitchFamily="18" charset="0"/>
              </a:rPr>
              <a:t>).</a:t>
            </a:r>
            <a:endParaRPr lang="lt-LT" sz="2000" dirty="0">
              <a:latin typeface="Times New Roman" panose="02020603050405020304" pitchFamily="18" charset="0"/>
              <a:cs typeface="Times New Roman" panose="02020603050405020304" pitchFamily="18" charset="0"/>
            </a:endParaRPr>
          </a:p>
        </p:txBody>
      </p:sp>
      <p:pic>
        <p:nvPicPr>
          <p:cNvPr id="286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1844824"/>
            <a:ext cx="4176464" cy="3151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244640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sp>
        <p:nvSpPr>
          <p:cNvPr id="3" name="Content Placeholder 2"/>
          <p:cNvSpPr>
            <a:spLocks noGrp="1"/>
          </p:cNvSpPr>
          <p:nvPr>
            <p:ph sz="half" idx="2"/>
          </p:nvPr>
        </p:nvSpPr>
        <p:spPr/>
        <p:txBody>
          <a:bodyPr/>
          <a:lstStyle/>
          <a:p>
            <a:r>
              <a:rPr lang="lt-LT" sz="2000" b="1" dirty="0">
                <a:latin typeface="Times New Roman" panose="02020603050405020304" pitchFamily="18" charset="0"/>
                <a:cs typeface="Times New Roman" panose="02020603050405020304" pitchFamily="18" charset="0"/>
              </a:rPr>
              <a:t>Elektros trauma </a:t>
            </a:r>
            <a:r>
              <a:rPr lang="lt-LT" sz="2000" dirty="0">
                <a:latin typeface="Times New Roman" panose="02020603050405020304" pitchFamily="18" charset="0"/>
                <a:cs typeface="Times New Roman" panose="02020603050405020304" pitchFamily="18" charset="0"/>
              </a:rPr>
              <a:t>– nudegimai atsiranda elektros srovės įėjimo ir įšėjimo vietose, trenkus žaibui.</a:t>
            </a:r>
          </a:p>
          <a:p>
            <a:r>
              <a:rPr lang="lt-LT" sz="2000" b="1" dirty="0">
                <a:latin typeface="Times New Roman" panose="02020603050405020304" pitchFamily="18" charset="0"/>
                <a:cs typeface="Times New Roman" panose="02020603050405020304" pitchFamily="18" charset="0"/>
              </a:rPr>
              <a:t>Radiaciniai nudegimai </a:t>
            </a:r>
            <a:r>
              <a:rPr lang="lt-LT" sz="2000" dirty="0">
                <a:latin typeface="Times New Roman" panose="02020603050405020304" pitchFamily="18" charset="0"/>
                <a:cs typeface="Times New Roman" panose="02020603050405020304" pitchFamily="18" charset="0"/>
              </a:rPr>
              <a:t>– nudegimai, kuriuos sukelia jonizuojanti spinduliuotė (alfa, beta, rentgeno, gama spinduliai).</a:t>
            </a:r>
          </a:p>
          <a:p>
            <a:endParaRPr lang="lt-LT" dirty="0"/>
          </a:p>
        </p:txBody>
      </p:sp>
      <p:sp>
        <p:nvSpPr>
          <p:cNvPr id="4" name="Content Placeholder 3"/>
          <p:cNvSpPr>
            <a:spLocks noGrp="1"/>
          </p:cNvSpPr>
          <p:nvPr>
            <p:ph sz="quarter" idx="13"/>
          </p:nvPr>
        </p:nvSpPr>
        <p:spPr/>
        <p:txBody>
          <a:bodyPr/>
          <a:lstStyle/>
          <a:p>
            <a:endParaRPr lang="lt-LT" dirty="0"/>
          </a:p>
        </p:txBody>
      </p:sp>
    </p:spTree>
    <p:extLst>
      <p:ext uri="{BB962C8B-B14F-4D97-AF65-F5344CB8AC3E}">
        <p14:creationId xmlns:p14="http://schemas.microsoft.com/office/powerpoint/2010/main" val="40802951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lt-LT"/>
          </a:p>
        </p:txBody>
      </p:sp>
      <p:pic>
        <p:nvPicPr>
          <p:cNvPr id="174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975432"/>
            <a:ext cx="8280920" cy="5150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78426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68760"/>
          </a:xfrm>
        </p:spPr>
        <p:txBody>
          <a:bodyPr/>
          <a:lstStyle/>
          <a:p>
            <a:r>
              <a:rPr lang="lt-LT" sz="4000" dirty="0" smtClean="0">
                <a:latin typeface="Times New Roman" panose="02020603050405020304" pitchFamily="18" charset="0"/>
                <a:cs typeface="Times New Roman" panose="02020603050405020304" pitchFamily="18" charset="0"/>
              </a:rPr>
              <a:t>Pirmoji pagalba</a:t>
            </a:r>
            <a:endParaRPr lang="lt-LT" sz="40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r>
              <a:rPr lang="lt-LT" sz="2000" dirty="0">
                <a:latin typeface="Times New Roman" panose="02020603050405020304" pitchFamily="18" charset="0"/>
                <a:cs typeface="Times New Roman" panose="02020603050405020304" pitchFamily="18" charset="0"/>
              </a:rPr>
              <a:t>Užtikrinkite savo saugumą (</a:t>
            </a:r>
            <a:r>
              <a:rPr lang="lt-LT" sz="2000" dirty="0" smtClean="0">
                <a:latin typeface="Times New Roman" panose="02020603050405020304" pitchFamily="18" charset="0"/>
                <a:cs typeface="Times New Roman" panose="02020603050405020304" pitchFamily="18" charset="0"/>
              </a:rPr>
              <a:t>jeigu gresia </a:t>
            </a:r>
            <a:r>
              <a:rPr lang="lt-LT" sz="2000" dirty="0">
                <a:latin typeface="Times New Roman" panose="02020603050405020304" pitchFamily="18" charset="0"/>
                <a:cs typeface="Times New Roman" panose="02020603050405020304" pitchFamily="18" charset="0"/>
              </a:rPr>
              <a:t>tiesioginis </a:t>
            </a:r>
            <a:r>
              <a:rPr lang="lt-LT" sz="2000" dirty="0" smtClean="0">
                <a:latin typeface="Times New Roman" panose="02020603050405020304" pitchFamily="18" charset="0"/>
                <a:cs typeface="Times New Roman" panose="02020603050405020304" pitchFamily="18" charset="0"/>
              </a:rPr>
              <a:t>pavojus, nesiartinkite </a:t>
            </a:r>
            <a:r>
              <a:rPr lang="lt-LT" sz="2000" dirty="0">
                <a:latin typeface="Times New Roman" panose="02020603050405020304" pitchFamily="18" charset="0"/>
                <a:cs typeface="Times New Roman" panose="02020603050405020304" pitchFamily="18" charset="0"/>
              </a:rPr>
              <a:t>prie nukentėjusiojo).</a:t>
            </a:r>
          </a:p>
          <a:p>
            <a:r>
              <a:rPr lang="lt-LT" sz="2000" dirty="0">
                <a:latin typeface="Times New Roman" panose="02020603050405020304" pitchFamily="18" charset="0"/>
                <a:cs typeface="Times New Roman" panose="02020603050405020304" pitchFamily="18" charset="0"/>
              </a:rPr>
              <a:t>Paskambinkite </a:t>
            </a:r>
            <a:r>
              <a:rPr lang="lt-LT" sz="2000" dirty="0" smtClean="0">
                <a:latin typeface="Times New Roman" panose="02020603050405020304" pitchFamily="18" charset="0"/>
                <a:cs typeface="Times New Roman" panose="02020603050405020304" pitchFamily="18" charset="0"/>
              </a:rPr>
              <a:t>bendruoju pagalbos telefono numeriu </a:t>
            </a:r>
            <a:r>
              <a:rPr lang="lt-LT" sz="2000" dirty="0">
                <a:latin typeface="Times New Roman" panose="02020603050405020304" pitchFamily="18" charset="0"/>
                <a:cs typeface="Times New Roman" panose="02020603050405020304" pitchFamily="18" charset="0"/>
              </a:rPr>
              <a:t>112 </a:t>
            </a:r>
            <a:r>
              <a:rPr lang="lt-LT" sz="2000" dirty="0" smtClean="0">
                <a:latin typeface="Times New Roman" panose="02020603050405020304" pitchFamily="18" charset="0"/>
                <a:cs typeface="Times New Roman" panose="02020603050405020304" pitchFamily="18" charset="0"/>
              </a:rPr>
              <a:t>ir iškvieskite </a:t>
            </a:r>
            <a:r>
              <a:rPr lang="lt-LT" sz="2000" dirty="0">
                <a:latin typeface="Times New Roman" panose="02020603050405020304" pitchFamily="18" charset="0"/>
                <a:cs typeface="Times New Roman" panose="02020603050405020304" pitchFamily="18" charset="0"/>
              </a:rPr>
              <a:t>greitąją </a:t>
            </a:r>
            <a:r>
              <a:rPr lang="lt-LT" sz="2000" dirty="0" smtClean="0">
                <a:latin typeface="Times New Roman" panose="02020603050405020304" pitchFamily="18" charset="0"/>
                <a:cs typeface="Times New Roman" panose="02020603050405020304" pitchFamily="18" charset="0"/>
              </a:rPr>
              <a:t>medicinos pagalbą.</a:t>
            </a:r>
          </a:p>
          <a:p>
            <a:r>
              <a:rPr lang="lt-LT" sz="2000" dirty="0">
                <a:latin typeface="Times New Roman" panose="02020603050405020304" pitchFamily="18" charset="0"/>
                <a:cs typeface="Times New Roman" panose="02020603050405020304" pitchFamily="18" charset="0"/>
              </a:rPr>
              <a:t>Nutraukite deginimo procesą, </a:t>
            </a:r>
            <a:r>
              <a:rPr lang="lt-LT" sz="2000" dirty="0" smtClean="0">
                <a:latin typeface="Times New Roman" panose="02020603050405020304" pitchFamily="18" charset="0"/>
                <a:cs typeface="Times New Roman" panose="02020603050405020304" pitchFamily="18" charset="0"/>
              </a:rPr>
              <a:t>jei jis </a:t>
            </a:r>
            <a:r>
              <a:rPr lang="lt-LT" sz="2000" dirty="0">
                <a:latin typeface="Times New Roman" panose="02020603050405020304" pitchFamily="18" charset="0"/>
                <a:cs typeface="Times New Roman" panose="02020603050405020304" pitchFamily="18" charset="0"/>
              </a:rPr>
              <a:t>dar vyksta. Pvz., jei </a:t>
            </a:r>
            <a:r>
              <a:rPr lang="lt-LT" sz="2000" dirty="0" smtClean="0">
                <a:latin typeface="Times New Roman" panose="02020603050405020304" pitchFamily="18" charset="0"/>
                <a:cs typeface="Times New Roman" panose="02020603050405020304" pitchFamily="18" charset="0"/>
              </a:rPr>
              <a:t>nukentėjusio drabužiai </a:t>
            </a:r>
            <a:r>
              <a:rPr lang="lt-LT" sz="2000" dirty="0">
                <a:latin typeface="Times New Roman" panose="02020603050405020304" pitchFamily="18" charset="0"/>
                <a:cs typeface="Times New Roman" panose="02020603050405020304" pitchFamily="18" charset="0"/>
              </a:rPr>
              <a:t>dega, užgesinkite, </a:t>
            </a:r>
            <a:r>
              <a:rPr lang="lt-LT" sz="2000" dirty="0" smtClean="0">
                <a:latin typeface="Times New Roman" panose="02020603050405020304" pitchFamily="18" charset="0"/>
                <a:cs typeface="Times New Roman" panose="02020603050405020304" pitchFamily="18" charset="0"/>
              </a:rPr>
              <a:t>jei elektra </a:t>
            </a:r>
            <a:r>
              <a:rPr lang="lt-LT" sz="2000" dirty="0">
                <a:latin typeface="Times New Roman" panose="02020603050405020304" pitchFamily="18" charset="0"/>
                <a:cs typeface="Times New Roman" panose="02020603050405020304" pitchFamily="18" charset="0"/>
              </a:rPr>
              <a:t>dar teka, nutraukite </a:t>
            </a:r>
            <a:r>
              <a:rPr lang="lt-LT" sz="2000" dirty="0" smtClean="0">
                <a:latin typeface="Times New Roman" panose="02020603050405020304" pitchFamily="18" charset="0"/>
                <a:cs typeface="Times New Roman" panose="02020603050405020304" pitchFamily="18" charset="0"/>
              </a:rPr>
              <a:t>jos srovę</a:t>
            </a:r>
            <a:r>
              <a:rPr lang="lt-LT" sz="2000" dirty="0">
                <a:latin typeface="Times New Roman" panose="02020603050405020304" pitchFamily="18" charset="0"/>
                <a:cs typeface="Times New Roman" panose="02020603050405020304" pitchFamily="18" charset="0"/>
              </a:rPr>
              <a:t>. </a:t>
            </a:r>
            <a:endParaRPr lang="lt-LT" sz="2000" dirty="0" smtClean="0">
              <a:latin typeface="Times New Roman" panose="02020603050405020304" pitchFamily="18" charset="0"/>
              <a:cs typeface="Times New Roman" panose="02020603050405020304" pitchFamily="18" charset="0"/>
            </a:endParaRPr>
          </a:p>
          <a:p>
            <a:r>
              <a:rPr lang="lt-LT" sz="2000" dirty="0" smtClean="0">
                <a:latin typeface="Times New Roman" panose="02020603050405020304" pitchFamily="18" charset="0"/>
                <a:cs typeface="Times New Roman" panose="02020603050405020304" pitchFamily="18" charset="0"/>
              </a:rPr>
              <a:t>Jei </a:t>
            </a:r>
            <a:r>
              <a:rPr lang="lt-LT" sz="2000" dirty="0">
                <a:latin typeface="Times New Roman" panose="02020603050405020304" pitchFamily="18" charset="0"/>
                <a:cs typeface="Times New Roman" panose="02020603050405020304" pitchFamily="18" charset="0"/>
              </a:rPr>
              <a:t>nudegimas </a:t>
            </a:r>
            <a:r>
              <a:rPr lang="lt-LT" sz="2000" dirty="0" smtClean="0">
                <a:latin typeface="Times New Roman" panose="02020603050405020304" pitchFamily="18" charset="0"/>
                <a:cs typeface="Times New Roman" panose="02020603050405020304" pitchFamily="18" charset="0"/>
              </a:rPr>
              <a:t>cheminis, pasistenkite </a:t>
            </a:r>
            <a:r>
              <a:rPr lang="lt-LT" sz="2000" dirty="0">
                <a:latin typeface="Times New Roman" panose="02020603050405020304" pitchFamily="18" charset="0"/>
                <a:cs typeface="Times New Roman" panose="02020603050405020304" pitchFamily="18" charset="0"/>
              </a:rPr>
              <a:t>pašalinti </a:t>
            </a:r>
            <a:r>
              <a:rPr lang="lt-LT" sz="2000" dirty="0" smtClean="0">
                <a:latin typeface="Times New Roman" panose="02020603050405020304" pitchFamily="18" charset="0"/>
                <a:cs typeface="Times New Roman" panose="02020603050405020304" pitchFamily="18" charset="0"/>
              </a:rPr>
              <a:t>visas chemines </a:t>
            </a:r>
            <a:r>
              <a:rPr lang="lt-LT" sz="2000" dirty="0">
                <a:latin typeface="Times New Roman" panose="02020603050405020304" pitchFamily="18" charset="0"/>
                <a:cs typeface="Times New Roman" panose="02020603050405020304" pitchFamily="18" charset="0"/>
              </a:rPr>
              <a:t>medžiagas nuo odos </a:t>
            </a:r>
            <a:r>
              <a:rPr lang="lt-LT" sz="2000" dirty="0" smtClean="0">
                <a:latin typeface="Times New Roman" panose="02020603050405020304" pitchFamily="18" charset="0"/>
                <a:cs typeface="Times New Roman" panose="02020603050405020304" pitchFamily="18" charset="0"/>
              </a:rPr>
              <a:t>jas nuplaudami </a:t>
            </a:r>
            <a:r>
              <a:rPr lang="lt-LT" sz="2000" dirty="0">
                <a:latin typeface="Times New Roman" panose="02020603050405020304" pitchFamily="18" charset="0"/>
                <a:cs typeface="Times New Roman" panose="02020603050405020304" pitchFamily="18" charset="0"/>
              </a:rPr>
              <a:t>tekančiu </a:t>
            </a:r>
            <a:r>
              <a:rPr lang="lt-LT" sz="2000" dirty="0" smtClean="0">
                <a:latin typeface="Times New Roman" panose="02020603050405020304" pitchFamily="18" charset="0"/>
                <a:cs typeface="Times New Roman" panose="02020603050405020304" pitchFamily="18" charset="0"/>
              </a:rPr>
              <a:t>vandeniu arba </a:t>
            </a:r>
            <a:r>
              <a:rPr lang="lt-LT" sz="2000" dirty="0">
                <a:latin typeface="Times New Roman" panose="02020603050405020304" pitchFamily="18" charset="0"/>
                <a:cs typeface="Times New Roman" panose="02020603050405020304" pitchFamily="18" charset="0"/>
              </a:rPr>
              <a:t>tiesiog jas nubraukdami</a:t>
            </a:r>
            <a:r>
              <a:rPr lang="lt-LT" sz="2000" dirty="0" smtClean="0">
                <a:latin typeface="Times New Roman" panose="02020603050405020304" pitchFamily="18" charset="0"/>
                <a:cs typeface="Times New Roman" panose="02020603050405020304" pitchFamily="18" charset="0"/>
              </a:rPr>
              <a:t>.</a:t>
            </a:r>
          </a:p>
          <a:p>
            <a:endParaRPr lang="lt-LT"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823029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sp>
        <p:nvSpPr>
          <p:cNvPr id="3" name="Content Placeholder 2"/>
          <p:cNvSpPr>
            <a:spLocks noGrp="1"/>
          </p:cNvSpPr>
          <p:nvPr>
            <p:ph idx="1"/>
          </p:nvPr>
        </p:nvSpPr>
        <p:spPr/>
        <p:txBody>
          <a:bodyPr>
            <a:normAutofit/>
          </a:bodyPr>
          <a:lstStyle/>
          <a:p>
            <a:r>
              <a:rPr lang="lt-LT" sz="2000" dirty="0">
                <a:latin typeface="Times New Roman" panose="02020603050405020304" pitchFamily="18" charset="0"/>
                <a:cs typeface="Times New Roman" panose="02020603050405020304" pitchFamily="18" charset="0"/>
              </a:rPr>
              <a:t>Vėsinkite nudegusią </a:t>
            </a:r>
            <a:r>
              <a:rPr lang="lt-LT" sz="2000" dirty="0" smtClean="0">
                <a:latin typeface="Times New Roman" panose="02020603050405020304" pitchFamily="18" charset="0"/>
                <a:cs typeface="Times New Roman" panose="02020603050405020304" pitchFamily="18" charset="0"/>
              </a:rPr>
              <a:t>vietą kambario </a:t>
            </a:r>
            <a:r>
              <a:rPr lang="lt-LT" sz="2000" dirty="0">
                <a:latin typeface="Times New Roman" panose="02020603050405020304" pitchFamily="18" charset="0"/>
                <a:cs typeface="Times New Roman" panose="02020603050405020304" pitchFamily="18" charset="0"/>
              </a:rPr>
              <a:t>temperatūros (apie </a:t>
            </a:r>
            <a:r>
              <a:rPr lang="lt-LT" sz="2000" dirty="0" smtClean="0">
                <a:latin typeface="Times New Roman" panose="02020603050405020304" pitchFamily="18" charset="0"/>
                <a:cs typeface="Times New Roman" panose="02020603050405020304" pitchFamily="18" charset="0"/>
              </a:rPr>
              <a:t>8– 20 </a:t>
            </a:r>
            <a:r>
              <a:rPr lang="lt-LT" sz="2000" dirty="0">
                <a:latin typeface="Times New Roman" panose="02020603050405020304" pitchFamily="18" charset="0"/>
                <a:cs typeface="Times New Roman" panose="02020603050405020304" pitchFamily="18" charset="0"/>
              </a:rPr>
              <a:t>°C) vandeniu, geriausia – </a:t>
            </a:r>
            <a:r>
              <a:rPr lang="lt-LT" sz="2000" dirty="0" smtClean="0">
                <a:latin typeface="Times New Roman" panose="02020603050405020304" pitchFamily="18" charset="0"/>
                <a:cs typeface="Times New Roman" panose="02020603050405020304" pitchFamily="18" charset="0"/>
              </a:rPr>
              <a:t>po silpna </a:t>
            </a:r>
            <a:r>
              <a:rPr lang="lt-LT" sz="2000" dirty="0">
                <a:latin typeface="Times New Roman" panose="02020603050405020304" pitchFamily="18" charset="0"/>
                <a:cs typeface="Times New Roman" panose="02020603050405020304" pitchFamily="18" charset="0"/>
              </a:rPr>
              <a:t>tekančio vandens srove. </a:t>
            </a:r>
            <a:r>
              <a:rPr lang="lt-LT" sz="2000" dirty="0" smtClean="0">
                <a:latin typeface="Times New Roman" panose="02020603050405020304" pitchFamily="18" charset="0"/>
                <a:cs typeface="Times New Roman" panose="02020603050405020304" pitchFamily="18" charset="0"/>
              </a:rPr>
              <a:t>Ją nukreipkite </a:t>
            </a:r>
            <a:r>
              <a:rPr lang="lt-LT" sz="2000" dirty="0">
                <a:latin typeface="Times New Roman" panose="02020603050405020304" pitchFamily="18" charset="0"/>
                <a:cs typeface="Times New Roman" panose="02020603050405020304" pitchFamily="18" charset="0"/>
              </a:rPr>
              <a:t>taip, kad vanduo </a:t>
            </a:r>
            <a:r>
              <a:rPr lang="lt-LT" sz="2000" dirty="0" smtClean="0">
                <a:latin typeface="Times New Roman" panose="02020603050405020304" pitchFamily="18" charset="0"/>
                <a:cs typeface="Times New Roman" panose="02020603050405020304" pitchFamily="18" charset="0"/>
              </a:rPr>
              <a:t>nuo nudegimo </a:t>
            </a:r>
            <a:r>
              <a:rPr lang="lt-LT" sz="2000" dirty="0">
                <a:latin typeface="Times New Roman" panose="02020603050405020304" pitchFamily="18" charset="0"/>
                <a:cs typeface="Times New Roman" panose="02020603050405020304" pitchFamily="18" charset="0"/>
              </a:rPr>
              <a:t>ant sveikos </a:t>
            </a:r>
            <a:r>
              <a:rPr lang="lt-LT" sz="2000" dirty="0" smtClean="0">
                <a:latin typeface="Times New Roman" panose="02020603050405020304" pitchFamily="18" charset="0"/>
                <a:cs typeface="Times New Roman" panose="02020603050405020304" pitchFamily="18" charset="0"/>
              </a:rPr>
              <a:t>odos netekėtų </a:t>
            </a:r>
            <a:r>
              <a:rPr lang="lt-LT" sz="2000" dirty="0">
                <a:latin typeface="Times New Roman" panose="02020603050405020304" pitchFamily="18" charset="0"/>
                <a:cs typeface="Times New Roman" panose="02020603050405020304" pitchFamily="18" charset="0"/>
              </a:rPr>
              <a:t>mažiausiai 10 </a:t>
            </a:r>
            <a:r>
              <a:rPr lang="lt-LT" sz="2000" dirty="0" smtClean="0">
                <a:latin typeface="Times New Roman" panose="02020603050405020304" pitchFamily="18" charset="0"/>
                <a:cs typeface="Times New Roman" panose="02020603050405020304" pitchFamily="18" charset="0"/>
              </a:rPr>
              <a:t>minučių, arba </a:t>
            </a:r>
            <a:r>
              <a:rPr lang="lt-LT" sz="2000" dirty="0">
                <a:latin typeface="Times New Roman" panose="02020603050405020304" pitchFamily="18" charset="0"/>
                <a:cs typeface="Times New Roman" panose="02020603050405020304" pitchFamily="18" charset="0"/>
              </a:rPr>
              <a:t>kol nukentėjusysis </a:t>
            </a:r>
            <a:r>
              <a:rPr lang="lt-LT" sz="2000" dirty="0" smtClean="0">
                <a:latin typeface="Times New Roman" panose="02020603050405020304" pitchFamily="18" charset="0"/>
                <a:cs typeface="Times New Roman" panose="02020603050405020304" pitchFamily="18" charset="0"/>
              </a:rPr>
              <a:t>nejaus skausmo </a:t>
            </a:r>
            <a:r>
              <a:rPr lang="lt-LT" sz="2000" dirty="0">
                <a:latin typeface="Times New Roman" panose="02020603050405020304" pitchFamily="18" charset="0"/>
                <a:cs typeface="Times New Roman" panose="02020603050405020304" pitchFamily="18" charset="0"/>
              </a:rPr>
              <a:t>(ne ilgiau 20 minučių</a:t>
            </a:r>
            <a:r>
              <a:rPr lang="lt-LT" sz="2000" dirty="0" smtClean="0">
                <a:latin typeface="Times New Roman" panose="02020603050405020304" pitchFamily="18" charset="0"/>
                <a:cs typeface="Times New Roman" panose="02020603050405020304" pitchFamily="18" charset="0"/>
              </a:rPr>
              <a:t>).</a:t>
            </a:r>
          </a:p>
          <a:p>
            <a:r>
              <a:rPr lang="lt-LT" sz="2000" dirty="0">
                <a:latin typeface="Times New Roman" panose="02020603050405020304" pitchFamily="18" charset="0"/>
                <a:cs typeface="Times New Roman" panose="02020603050405020304" pitchFamily="18" charset="0"/>
              </a:rPr>
              <a:t>Nuvilkite (apkirpkite) </a:t>
            </a:r>
            <a:r>
              <a:rPr lang="lt-LT" sz="2000" dirty="0" smtClean="0">
                <a:latin typeface="Times New Roman" panose="02020603050405020304" pitchFamily="18" charset="0"/>
                <a:cs typeface="Times New Roman" panose="02020603050405020304" pitchFamily="18" charset="0"/>
              </a:rPr>
              <a:t>visus apdegusius </a:t>
            </a:r>
            <a:r>
              <a:rPr lang="lt-LT" sz="2000" dirty="0">
                <a:latin typeface="Times New Roman" panose="02020603050405020304" pitchFamily="18" charset="0"/>
                <a:cs typeface="Times New Roman" panose="02020603050405020304" pitchFamily="18" charset="0"/>
              </a:rPr>
              <a:t>drabužius, </a:t>
            </a:r>
            <a:r>
              <a:rPr lang="lt-LT" sz="2000" dirty="0" smtClean="0">
                <a:latin typeface="Times New Roman" panose="02020603050405020304" pitchFamily="18" charset="0"/>
                <a:cs typeface="Times New Roman" panose="02020603050405020304" pitchFamily="18" charset="0"/>
              </a:rPr>
              <a:t>nuimkite apyrankes</a:t>
            </a:r>
            <a:r>
              <a:rPr lang="lt-LT" sz="2000" dirty="0">
                <a:latin typeface="Times New Roman" panose="02020603050405020304" pitchFamily="18" charset="0"/>
                <a:cs typeface="Times New Roman" panose="02020603050405020304" pitchFamily="18" charset="0"/>
              </a:rPr>
              <a:t>, žiedus, laikrodžius </a:t>
            </a:r>
            <a:r>
              <a:rPr lang="lt-LT" sz="2000" dirty="0" smtClean="0">
                <a:latin typeface="Times New Roman" panose="02020603050405020304" pitchFamily="18" charset="0"/>
                <a:cs typeface="Times New Roman" panose="02020603050405020304" pitchFamily="18" charset="0"/>
              </a:rPr>
              <a:t>ir kita</a:t>
            </a:r>
            <a:r>
              <a:rPr lang="lt-LT" sz="2000" dirty="0">
                <a:latin typeface="Times New Roman" panose="02020603050405020304" pitchFamily="18" charset="0"/>
                <a:cs typeface="Times New Roman" panose="02020603050405020304" pitchFamily="18" charset="0"/>
              </a:rPr>
              <a:t>, kas patinus audiniams, </a:t>
            </a:r>
            <a:r>
              <a:rPr lang="lt-LT" sz="2000" dirty="0" smtClean="0">
                <a:latin typeface="Times New Roman" panose="02020603050405020304" pitchFamily="18" charset="0"/>
                <a:cs typeface="Times New Roman" panose="02020603050405020304" pitchFamily="18" charset="0"/>
              </a:rPr>
              <a:t>gali spausti </a:t>
            </a:r>
            <a:r>
              <a:rPr lang="lt-LT" sz="2000" dirty="0">
                <a:latin typeface="Times New Roman" panose="02020603050405020304" pitchFamily="18" charset="0"/>
                <a:cs typeface="Times New Roman" panose="02020603050405020304" pitchFamily="18" charset="0"/>
              </a:rPr>
              <a:t>nudegusią vietą.</a:t>
            </a:r>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1840" y="3645024"/>
            <a:ext cx="4518670" cy="2875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60358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8229600" cy="2132856"/>
          </a:xfrm>
        </p:spPr>
        <p:txBody>
          <a:bodyPr/>
          <a:lstStyle/>
          <a:p>
            <a:r>
              <a:rPr lang="lt-LT" dirty="0" smtClean="0"/>
              <a:t> GYVYBĖS GRANDINĖ</a:t>
            </a:r>
            <a:br>
              <a:rPr lang="lt-LT" dirty="0" smtClean="0"/>
            </a:br>
            <a:endParaRPr lang="lt-LT" dirty="0"/>
          </a:p>
        </p:txBody>
      </p:sp>
      <p:pic>
        <p:nvPicPr>
          <p:cNvPr id="921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59632" y="2276872"/>
            <a:ext cx="6912768"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749569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sp>
        <p:nvSpPr>
          <p:cNvPr id="3" name="Content Placeholder 2"/>
          <p:cNvSpPr>
            <a:spLocks noGrp="1"/>
          </p:cNvSpPr>
          <p:nvPr>
            <p:ph idx="1"/>
          </p:nvPr>
        </p:nvSpPr>
        <p:spPr/>
        <p:txBody>
          <a:bodyPr>
            <a:normAutofit/>
          </a:bodyPr>
          <a:lstStyle/>
          <a:p>
            <a:r>
              <a:rPr lang="lt-LT" sz="2000" dirty="0">
                <a:latin typeface="Times New Roman" panose="02020603050405020304" pitchFamily="18" charset="0"/>
                <a:cs typeface="Times New Roman" panose="02020603050405020304" pitchFamily="18" charset="0"/>
              </a:rPr>
              <a:t>Visą nudegimo plotą kartu </a:t>
            </a:r>
            <a:r>
              <a:rPr lang="lt-LT" sz="2000" dirty="0" smtClean="0">
                <a:latin typeface="Times New Roman" panose="02020603050405020304" pitchFamily="18" charset="0"/>
                <a:cs typeface="Times New Roman" panose="02020603050405020304" pitchFamily="18" charset="0"/>
              </a:rPr>
              <a:t>su apanglėjusiais </a:t>
            </a:r>
            <a:r>
              <a:rPr lang="lt-LT" sz="2000" dirty="0">
                <a:latin typeface="Times New Roman" panose="02020603050405020304" pitchFamily="18" charset="0"/>
                <a:cs typeface="Times New Roman" panose="02020603050405020304" pitchFamily="18" charset="0"/>
              </a:rPr>
              <a:t>drabužiais </a:t>
            </a:r>
            <a:r>
              <a:rPr lang="lt-LT" sz="2000" dirty="0" smtClean="0">
                <a:latin typeface="Times New Roman" panose="02020603050405020304" pitchFamily="18" charset="0"/>
                <a:cs typeface="Times New Roman" panose="02020603050405020304" pitchFamily="18" charset="0"/>
              </a:rPr>
              <a:t>aplink žaizdą </a:t>
            </a:r>
            <a:r>
              <a:rPr lang="lt-LT" sz="2000" dirty="0">
                <a:latin typeface="Times New Roman" panose="02020603050405020304" pitchFamily="18" charset="0"/>
                <a:cs typeface="Times New Roman" panose="02020603050405020304" pitchFamily="18" charset="0"/>
              </a:rPr>
              <a:t>lengvai aptvarstykite.</a:t>
            </a:r>
          </a:p>
          <a:p>
            <a:r>
              <a:rPr lang="lt-LT" sz="2000" dirty="0">
                <a:latin typeface="Times New Roman" panose="02020603050405020304" pitchFamily="18" charset="0"/>
                <a:cs typeface="Times New Roman" panose="02020603050405020304" pitchFamily="18" charset="0"/>
              </a:rPr>
              <a:t>Parinkite nukentėjusiojo </a:t>
            </a:r>
            <a:r>
              <a:rPr lang="lt-LT" sz="2000" dirty="0" smtClean="0">
                <a:latin typeface="Times New Roman" panose="02020603050405020304" pitchFamily="18" charset="0"/>
                <a:cs typeface="Times New Roman" panose="02020603050405020304" pitchFamily="18" charset="0"/>
              </a:rPr>
              <a:t>kūnui patogią </a:t>
            </a:r>
            <a:r>
              <a:rPr lang="lt-LT" sz="2000" dirty="0">
                <a:latin typeface="Times New Roman" panose="02020603050405020304" pitchFamily="18" charset="0"/>
                <a:cs typeface="Times New Roman" panose="02020603050405020304" pitchFamily="18" charset="0"/>
              </a:rPr>
              <a:t>padėtį.</a:t>
            </a:r>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2276" y="3428999"/>
            <a:ext cx="3744418" cy="1872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260742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68760"/>
          </a:xfrm>
        </p:spPr>
        <p:txBody>
          <a:bodyPr/>
          <a:lstStyle/>
          <a:p>
            <a:r>
              <a:rPr lang="lt-LT" sz="4000" dirty="0">
                <a:effectLst/>
                <a:latin typeface="Times New Roman" panose="02020603050405020304" pitchFamily="18" charset="0"/>
                <a:cs typeface="Times New Roman" panose="02020603050405020304" pitchFamily="18" charset="0"/>
              </a:rPr>
              <a:t>KĄ NEREIKĖTŲ DARYTI</a:t>
            </a:r>
          </a:p>
        </p:txBody>
      </p:sp>
      <p:sp>
        <p:nvSpPr>
          <p:cNvPr id="3" name="Content Placeholder 2"/>
          <p:cNvSpPr>
            <a:spLocks noGrp="1"/>
          </p:cNvSpPr>
          <p:nvPr>
            <p:ph idx="1"/>
          </p:nvPr>
        </p:nvSpPr>
        <p:spPr/>
        <p:txBody>
          <a:bodyPr>
            <a:normAutofit/>
          </a:bodyPr>
          <a:lstStyle/>
          <a:p>
            <a:r>
              <a:rPr lang="lt-LT" sz="2000" dirty="0">
                <a:latin typeface="Times New Roman" panose="02020603050405020304" pitchFamily="18" charset="0"/>
                <a:cs typeface="Times New Roman" panose="02020603050405020304" pitchFamily="18" charset="0"/>
              </a:rPr>
              <a:t>Negesinkite liepsnos sintetine medžiaga, nes tokia medžiaga gali išsilydyti ant kūno ir sukelti dar didesnius nudegimus. </a:t>
            </a:r>
            <a:endParaRPr lang="en-US" sz="2000" dirty="0" smtClean="0">
              <a:latin typeface="Times New Roman" panose="02020603050405020304" pitchFamily="18" charset="0"/>
              <a:cs typeface="Times New Roman" panose="02020603050405020304" pitchFamily="18" charset="0"/>
            </a:endParaRPr>
          </a:p>
          <a:p>
            <a:r>
              <a:rPr lang="lt-LT" sz="2000" dirty="0" smtClean="0">
                <a:latin typeface="Times New Roman" panose="02020603050405020304" pitchFamily="18" charset="0"/>
                <a:cs typeface="Times New Roman" panose="02020603050405020304" pitchFamily="18" charset="0"/>
              </a:rPr>
              <a:t>Neplėšykite </a:t>
            </a:r>
            <a:r>
              <a:rPr lang="lt-LT" sz="2000" dirty="0">
                <a:latin typeface="Times New Roman" panose="02020603050405020304" pitchFamily="18" charset="0"/>
                <a:cs typeface="Times New Roman" panose="02020603050405020304" pitchFamily="18" charset="0"/>
              </a:rPr>
              <a:t>prie nudegimo vietos prikibusių drabužių ar nudegusios </a:t>
            </a:r>
            <a:r>
              <a:rPr lang="lt-LT" sz="2000" dirty="0" smtClean="0">
                <a:latin typeface="Times New Roman" panose="02020603050405020304" pitchFamily="18" charset="0"/>
                <a:cs typeface="Times New Roman" panose="02020603050405020304" pitchFamily="18" charset="0"/>
              </a:rPr>
              <a:t>odos.</a:t>
            </a:r>
            <a:endParaRPr lang="en-US" sz="2000" dirty="0" smtClean="0">
              <a:latin typeface="Times New Roman" panose="02020603050405020304" pitchFamily="18" charset="0"/>
              <a:cs typeface="Times New Roman" panose="02020603050405020304" pitchFamily="18" charset="0"/>
            </a:endParaRPr>
          </a:p>
          <a:p>
            <a:r>
              <a:rPr lang="lt-LT" sz="2000" dirty="0" smtClean="0">
                <a:latin typeface="Times New Roman" panose="02020603050405020304" pitchFamily="18" charset="0"/>
                <a:cs typeface="Times New Roman" panose="02020603050405020304" pitchFamily="18" charset="0"/>
              </a:rPr>
              <a:t>Nepradurkite </a:t>
            </a:r>
            <a:r>
              <a:rPr lang="lt-LT" sz="2000" dirty="0">
                <a:latin typeface="Times New Roman" panose="02020603050405020304" pitchFamily="18" charset="0"/>
                <a:cs typeface="Times New Roman" panose="02020603050405020304" pitchFamily="18" charset="0"/>
              </a:rPr>
              <a:t>ar neprakirpkite atsiradusių pūslių, nudegusios vietos netepkite jokiu tepalu, losjonu ar tepalais</a:t>
            </a:r>
            <a:r>
              <a:rPr lang="lt-LT" sz="2000" dirty="0" smtClean="0">
                <a:latin typeface="Times New Roman" panose="02020603050405020304" pitchFamily="18" charset="0"/>
                <a:cs typeface="Times New Roman" panose="02020603050405020304" pitchFamily="18" charset="0"/>
              </a:rPr>
              <a:t>.</a:t>
            </a:r>
            <a:endParaRPr lang="en-US" sz="2000" dirty="0" smtClean="0">
              <a:latin typeface="Times New Roman" panose="02020603050405020304" pitchFamily="18" charset="0"/>
              <a:cs typeface="Times New Roman" panose="02020603050405020304" pitchFamily="18" charset="0"/>
            </a:endParaRPr>
          </a:p>
          <a:p>
            <a:endParaRPr lang="lt-LT"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40420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sp>
        <p:nvSpPr>
          <p:cNvPr id="3" name="Content Placeholder 2"/>
          <p:cNvSpPr>
            <a:spLocks noGrp="1"/>
          </p:cNvSpPr>
          <p:nvPr>
            <p:ph idx="1"/>
          </p:nvPr>
        </p:nvSpPr>
        <p:spPr/>
        <p:txBody>
          <a:bodyPr>
            <a:normAutofit/>
          </a:bodyPr>
          <a:lstStyle/>
          <a:p>
            <a:r>
              <a:rPr lang="lt-LT" sz="2000" dirty="0">
                <a:latin typeface="Times New Roman" panose="02020603050405020304" pitchFamily="18" charset="0"/>
                <a:cs typeface="Times New Roman" panose="02020603050405020304" pitchFamily="18" charset="0"/>
              </a:rPr>
              <a:t>Veido srities nudegimas gali labai greitai sukelti gerklų patinimą, tada atsiranda kvėpavimo nepakankamumas. </a:t>
            </a:r>
            <a:endParaRPr lang="en-US" sz="2000" dirty="0" smtClean="0">
              <a:latin typeface="Times New Roman" panose="02020603050405020304" pitchFamily="18" charset="0"/>
              <a:cs typeface="Times New Roman" panose="02020603050405020304" pitchFamily="18" charset="0"/>
            </a:endParaRPr>
          </a:p>
          <a:p>
            <a:r>
              <a:rPr lang="lt-LT" sz="2000" dirty="0" smtClean="0">
                <a:latin typeface="Times New Roman" panose="02020603050405020304" pitchFamily="18" charset="0"/>
                <a:cs typeface="Times New Roman" panose="02020603050405020304" pitchFamily="18" charset="0"/>
              </a:rPr>
              <a:t>Nedėkite </a:t>
            </a:r>
            <a:r>
              <a:rPr lang="lt-LT" sz="2000" dirty="0">
                <a:latin typeface="Times New Roman" panose="02020603050405020304" pitchFamily="18" charset="0"/>
                <a:cs typeface="Times New Roman" panose="02020603050405020304" pitchFamily="18" charset="0"/>
              </a:rPr>
              <a:t>tvarsčių ant veido, nes būtina matyti nukentėjusiojo veidą, vertinti jo kvėpavimo takų būklę ir kvėpavimą. </a:t>
            </a:r>
            <a:endParaRPr lang="en-US" sz="2000" dirty="0" smtClean="0">
              <a:latin typeface="Times New Roman" panose="02020603050405020304" pitchFamily="18" charset="0"/>
              <a:cs typeface="Times New Roman" panose="02020603050405020304" pitchFamily="18" charset="0"/>
            </a:endParaRPr>
          </a:p>
          <a:p>
            <a:r>
              <a:rPr lang="lt-LT" sz="2000" dirty="0" smtClean="0">
                <a:latin typeface="Times New Roman" panose="02020603050405020304" pitchFamily="18" charset="0"/>
                <a:cs typeface="Times New Roman" panose="02020603050405020304" pitchFamily="18" charset="0"/>
              </a:rPr>
              <a:t>Nenaudokite </a:t>
            </a:r>
            <a:r>
              <a:rPr lang="lt-LT" sz="2000" dirty="0">
                <a:latin typeface="Times New Roman" panose="02020603050405020304" pitchFamily="18" charset="0"/>
                <a:cs typeface="Times New Roman" panose="02020603050405020304" pitchFamily="18" charset="0"/>
              </a:rPr>
              <a:t>per daug šalto vandens ir nevėsinkite per ilgai, kad nesukeltumėte hipotermijos.</a:t>
            </a:r>
          </a:p>
        </p:txBody>
      </p:sp>
    </p:spTree>
    <p:extLst>
      <p:ext uri="{BB962C8B-B14F-4D97-AF65-F5344CB8AC3E}">
        <p14:creationId xmlns:p14="http://schemas.microsoft.com/office/powerpoint/2010/main" val="38359077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40768"/>
          </a:xfrm>
        </p:spPr>
        <p:txBody>
          <a:bodyPr/>
          <a:lstStyle/>
          <a:p>
            <a:r>
              <a:rPr lang="lt-LT" sz="4000" dirty="0">
                <a:latin typeface="Times New Roman" panose="02020603050405020304" pitchFamily="18" charset="0"/>
                <a:cs typeface="Times New Roman" panose="02020603050405020304" pitchFamily="18" charset="0"/>
              </a:rPr>
              <a:t>GYVATĖS ĮKANDIMAS</a:t>
            </a:r>
          </a:p>
        </p:txBody>
      </p:sp>
      <p:sp>
        <p:nvSpPr>
          <p:cNvPr id="5" name="Content Placeholder 4"/>
          <p:cNvSpPr>
            <a:spLocks noGrp="1"/>
          </p:cNvSpPr>
          <p:nvPr>
            <p:ph sz="quarter" idx="13"/>
          </p:nvPr>
        </p:nvSpPr>
        <p:spPr/>
        <p:txBody>
          <a:bodyPr>
            <a:normAutofit/>
          </a:bodyPr>
          <a:lstStyle/>
          <a:p>
            <a:pPr marL="0" indent="0">
              <a:buNone/>
            </a:pPr>
            <a:r>
              <a:rPr lang="lt-LT" sz="2800" b="1" dirty="0" smtClean="0">
                <a:latin typeface="Times New Roman" panose="02020603050405020304" pitchFamily="18" charset="0"/>
                <a:cs typeface="Times New Roman" panose="02020603050405020304" pitchFamily="18" charset="0"/>
              </a:rPr>
              <a:t>  </a:t>
            </a:r>
          </a:p>
        </p:txBody>
      </p:sp>
      <p:pic>
        <p:nvPicPr>
          <p:cNvPr id="35842"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486324" y="2276872"/>
            <a:ext cx="4200476" cy="3054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67544" y="1859340"/>
            <a:ext cx="3672408" cy="3693319"/>
          </a:xfrm>
          <a:prstGeom prst="rect">
            <a:avLst/>
          </a:prstGeom>
        </p:spPr>
        <p:txBody>
          <a:bodyPr wrap="square">
            <a:spAutoFit/>
          </a:bodyPr>
          <a:lstStyle/>
          <a:p>
            <a:r>
              <a:rPr lang="lt-LT" dirty="0">
                <a:latin typeface="Times New Roman" panose="02020603050405020304" pitchFamily="18" charset="0"/>
                <a:cs typeface="Times New Roman" panose="02020603050405020304" pitchFamily="18" charset="0"/>
              </a:rPr>
              <a:t>Gyvatės įkandimo klinikinę išraišką lemia daugelis veiksnių:</a:t>
            </a:r>
          </a:p>
          <a:p>
            <a:pPr marL="285750" indent="-285750">
              <a:buFont typeface="Arial" panose="020B0604020202020204" pitchFamily="34" charset="0"/>
              <a:buChar char="•"/>
            </a:pPr>
            <a:r>
              <a:rPr lang="lt-LT" dirty="0">
                <a:latin typeface="Times New Roman" panose="02020603050405020304" pitchFamily="18" charset="0"/>
                <a:cs typeface="Times New Roman" panose="02020603050405020304" pitchFamily="18" charset="0"/>
              </a:rPr>
              <a:t>sušvirkštų nuodų </a:t>
            </a:r>
            <a:r>
              <a:rPr lang="lt-LT" dirty="0" smtClean="0">
                <a:latin typeface="Times New Roman" panose="02020603050405020304" pitchFamily="18" charset="0"/>
                <a:cs typeface="Times New Roman" panose="02020603050405020304" pitchFamily="18" charset="0"/>
              </a:rPr>
              <a:t>kiekis,</a:t>
            </a:r>
          </a:p>
          <a:p>
            <a:pPr marL="285750" indent="-285750">
              <a:buFont typeface="Arial" panose="020B0604020202020204" pitchFamily="34" charset="0"/>
              <a:buChar char="•"/>
            </a:pPr>
            <a:r>
              <a:rPr lang="lt-LT" dirty="0" smtClean="0">
                <a:latin typeface="Times New Roman" panose="02020603050405020304" pitchFamily="18" charset="0"/>
                <a:cs typeface="Times New Roman" panose="02020603050405020304" pitchFamily="18" charset="0"/>
              </a:rPr>
              <a:t>įkandimų </a:t>
            </a:r>
            <a:r>
              <a:rPr lang="lt-LT" dirty="0">
                <a:latin typeface="Times New Roman" panose="02020603050405020304" pitchFamily="18" charset="0"/>
                <a:cs typeface="Times New Roman" panose="02020603050405020304" pitchFamily="18" charset="0"/>
              </a:rPr>
              <a:t>skaičius</a:t>
            </a:r>
            <a:r>
              <a:rPr lang="lt-LT" dirty="0" smtClean="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lt-LT" dirty="0" smtClean="0">
                <a:latin typeface="Times New Roman" panose="02020603050405020304" pitchFamily="18" charset="0"/>
                <a:cs typeface="Times New Roman" panose="02020603050405020304" pitchFamily="18" charset="0"/>
              </a:rPr>
              <a:t>įkandimo vieta (ypač </a:t>
            </a:r>
            <a:r>
              <a:rPr lang="lt-LT" dirty="0">
                <a:latin typeface="Times New Roman" panose="02020603050405020304" pitchFamily="18" charset="0"/>
                <a:cs typeface="Times New Roman" panose="02020603050405020304" pitchFamily="18" charset="0"/>
              </a:rPr>
              <a:t>pavojingi įkandimai į galvą</a:t>
            </a:r>
            <a:r>
              <a:rPr lang="lt-LT" dirty="0" smtClean="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lt-LT" dirty="0" smtClean="0">
                <a:latin typeface="Times New Roman" panose="02020603050405020304" pitchFamily="18" charset="0"/>
                <a:cs typeface="Times New Roman" panose="02020603050405020304" pitchFamily="18" charset="0"/>
              </a:rPr>
              <a:t>nukentėjusiojo </a:t>
            </a:r>
            <a:r>
              <a:rPr lang="lt-LT" dirty="0">
                <a:latin typeface="Times New Roman" panose="02020603050405020304" pitchFamily="18" charset="0"/>
                <a:cs typeface="Times New Roman" panose="02020603050405020304" pitchFamily="18" charset="0"/>
              </a:rPr>
              <a:t>amžius ir</a:t>
            </a:r>
          </a:p>
          <a:p>
            <a:r>
              <a:rPr lang="lt-LT" dirty="0">
                <a:latin typeface="Times New Roman" panose="02020603050405020304" pitchFamily="18" charset="0"/>
                <a:cs typeface="Times New Roman" panose="02020603050405020304" pitchFamily="18" charset="0"/>
              </a:rPr>
              <a:t>svoris (pavojingesnis poveikis vaikams ir senyvo amžiaus</a:t>
            </a:r>
          </a:p>
          <a:p>
            <a:r>
              <a:rPr lang="lt-LT" dirty="0">
                <a:latin typeface="Times New Roman" panose="02020603050405020304" pitchFamily="18" charset="0"/>
                <a:cs typeface="Times New Roman" panose="02020603050405020304" pitchFamily="18" charset="0"/>
              </a:rPr>
              <a:t>žmonėms), </a:t>
            </a:r>
          </a:p>
          <a:p>
            <a:r>
              <a:rPr lang="lt-LT" dirty="0" smtClean="0">
                <a:latin typeface="Times New Roman" panose="02020603050405020304" pitchFamily="18" charset="0"/>
                <a:cs typeface="Times New Roman" panose="02020603050405020304" pitchFamily="18" charset="0"/>
              </a:rPr>
              <a:t>bendra </a:t>
            </a:r>
            <a:r>
              <a:rPr lang="lt-LT" dirty="0">
                <a:latin typeface="Times New Roman" panose="02020603050405020304" pitchFamily="18" charset="0"/>
                <a:cs typeface="Times New Roman" panose="02020603050405020304" pitchFamily="18" charset="0"/>
              </a:rPr>
              <a:t>nukentėjusiojo sveikatos būklė,</a:t>
            </a:r>
          </a:p>
          <a:p>
            <a:r>
              <a:rPr lang="lt-LT" dirty="0">
                <a:latin typeface="Times New Roman" panose="02020603050405020304" pitchFamily="18" charset="0"/>
                <a:cs typeface="Times New Roman" panose="02020603050405020304" pitchFamily="18" charset="0"/>
              </a:rPr>
              <a:t>individualus jautrumas nuodams.</a:t>
            </a:r>
          </a:p>
        </p:txBody>
      </p:sp>
    </p:spTree>
    <p:extLst>
      <p:ext uri="{BB962C8B-B14F-4D97-AF65-F5344CB8AC3E}">
        <p14:creationId xmlns:p14="http://schemas.microsoft.com/office/powerpoint/2010/main" val="168666224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lt-LT"/>
          </a:p>
        </p:txBody>
      </p:sp>
      <p:sp>
        <p:nvSpPr>
          <p:cNvPr id="8" name="Content Placeholder 7"/>
          <p:cNvSpPr>
            <a:spLocks noGrp="1"/>
          </p:cNvSpPr>
          <p:nvPr>
            <p:ph idx="1"/>
          </p:nvPr>
        </p:nvSpPr>
        <p:spPr>
          <a:xfrm>
            <a:off x="457200" y="1628800"/>
            <a:ext cx="8229600" cy="4497363"/>
          </a:xfrm>
        </p:spPr>
        <p:txBody>
          <a:bodyPr>
            <a:normAutofit/>
          </a:bodyPr>
          <a:lstStyle/>
          <a:p>
            <a:pPr marL="0" indent="0">
              <a:buNone/>
            </a:pPr>
            <a:r>
              <a:rPr lang="lt-LT" dirty="0">
                <a:latin typeface="Times New Roman" panose="02020603050405020304" pitchFamily="18" charset="0"/>
                <a:cs typeface="Times New Roman" panose="02020603050405020304" pitchFamily="18" charset="0"/>
              </a:rPr>
              <a:t> </a:t>
            </a:r>
            <a:r>
              <a:rPr lang="lt-LT" dirty="0" smtClean="0">
                <a:latin typeface="Times New Roman" panose="02020603050405020304" pitchFamily="18" charset="0"/>
                <a:cs typeface="Times New Roman" panose="02020603050405020304" pitchFamily="18" charset="0"/>
              </a:rPr>
              <a:t>                         </a:t>
            </a:r>
            <a:r>
              <a:rPr lang="lt-LT" b="1" dirty="0" smtClean="0">
                <a:latin typeface="Times New Roman" panose="02020603050405020304" pitchFamily="18" charset="0"/>
                <a:cs typeface="Times New Roman" panose="02020603050405020304" pitchFamily="18" charset="0"/>
              </a:rPr>
              <a:t>Pirmiausia </a:t>
            </a:r>
            <a:r>
              <a:rPr lang="lt-LT" b="1" dirty="0">
                <a:latin typeface="Times New Roman" panose="02020603050405020304" pitchFamily="18" charset="0"/>
                <a:cs typeface="Times New Roman" panose="02020603050405020304" pitchFamily="18" charset="0"/>
              </a:rPr>
              <a:t>atsirandantys požymiai: </a:t>
            </a:r>
            <a:endParaRPr lang="lt-LT" b="1" dirty="0" smtClean="0">
              <a:latin typeface="Times New Roman" panose="02020603050405020304" pitchFamily="18" charset="0"/>
              <a:cs typeface="Times New Roman" panose="02020603050405020304" pitchFamily="18" charset="0"/>
            </a:endParaRPr>
          </a:p>
          <a:p>
            <a:r>
              <a:rPr lang="lt-LT" dirty="0" smtClean="0">
                <a:latin typeface="Times New Roman" panose="02020603050405020304" pitchFamily="18" charset="0"/>
                <a:cs typeface="Times New Roman" panose="02020603050405020304" pitchFamily="18" charset="0"/>
              </a:rPr>
              <a:t>nuodingų </a:t>
            </a:r>
            <a:r>
              <a:rPr lang="lt-LT" dirty="0">
                <a:latin typeface="Times New Roman" panose="02020603050405020304" pitchFamily="18" charset="0"/>
                <a:cs typeface="Times New Roman" panose="02020603050405020304" pitchFamily="18" charset="0"/>
              </a:rPr>
              <a:t>dantų žymės,</a:t>
            </a:r>
          </a:p>
          <a:p>
            <a:r>
              <a:rPr lang="lt-LT" dirty="0">
                <a:latin typeface="Times New Roman" panose="02020603050405020304" pitchFamily="18" charset="0"/>
                <a:cs typeface="Times New Roman" panose="02020603050405020304" pitchFamily="18" charset="0"/>
              </a:rPr>
              <a:t>skausmas, patinimas, odos spalvos pokyčiai įkandimo vietoje,</a:t>
            </a:r>
          </a:p>
          <a:p>
            <a:r>
              <a:rPr lang="lt-LT" dirty="0">
                <a:latin typeface="Times New Roman" panose="02020603050405020304" pitchFamily="18" charset="0"/>
                <a:cs typeface="Times New Roman" panose="02020603050405020304" pitchFamily="18" charset="0"/>
              </a:rPr>
              <a:t>iš žaizdos skiriasi serohemoraginis skystis, </a:t>
            </a:r>
            <a:endParaRPr lang="lt-LT" dirty="0" smtClean="0">
              <a:latin typeface="Times New Roman" panose="02020603050405020304" pitchFamily="18" charset="0"/>
              <a:cs typeface="Times New Roman" panose="02020603050405020304" pitchFamily="18" charset="0"/>
            </a:endParaRPr>
          </a:p>
          <a:p>
            <a:r>
              <a:rPr lang="lt-LT" dirty="0">
                <a:latin typeface="Times New Roman" panose="02020603050405020304" pitchFamily="18" charset="0"/>
                <a:cs typeface="Times New Roman" panose="02020603050405020304" pitchFamily="18" charset="0"/>
              </a:rPr>
              <a:t>n</a:t>
            </a:r>
            <a:r>
              <a:rPr lang="lt-LT" dirty="0" smtClean="0">
                <a:latin typeface="Times New Roman" panose="02020603050405020304" pitchFamily="18" charset="0"/>
                <a:cs typeface="Times New Roman" panose="02020603050405020304" pitchFamily="18" charset="0"/>
              </a:rPr>
              <a:t>ekrešantis kraujas</a:t>
            </a:r>
            <a:r>
              <a:rPr lang="lt-LT" dirty="0">
                <a:latin typeface="Times New Roman" panose="02020603050405020304" pitchFamily="18" charset="0"/>
                <a:cs typeface="Times New Roman" panose="02020603050405020304" pitchFamily="18" charset="0"/>
              </a:rPr>
              <a:t>. </a:t>
            </a:r>
            <a:endParaRPr lang="lt-LT" dirty="0" smtClean="0">
              <a:latin typeface="Times New Roman" panose="02020603050405020304" pitchFamily="18" charset="0"/>
              <a:cs typeface="Times New Roman" panose="02020603050405020304" pitchFamily="18" charset="0"/>
            </a:endParaRPr>
          </a:p>
          <a:p>
            <a:r>
              <a:rPr lang="lt-LT" dirty="0">
                <a:latin typeface="Times New Roman" panose="02020603050405020304" pitchFamily="18" charset="0"/>
                <a:cs typeface="Times New Roman" panose="02020603050405020304" pitchFamily="18" charset="0"/>
              </a:rPr>
              <a:t>s</a:t>
            </a:r>
            <a:r>
              <a:rPr lang="lt-LT" dirty="0" smtClean="0">
                <a:latin typeface="Times New Roman" panose="02020603050405020304" pitchFamily="18" charset="0"/>
                <a:cs typeface="Times New Roman" panose="02020603050405020304" pitchFamily="18" charset="0"/>
              </a:rPr>
              <a:t>ilpnumas</a:t>
            </a:r>
            <a:r>
              <a:rPr lang="lt-LT" dirty="0">
                <a:latin typeface="Times New Roman" panose="02020603050405020304" pitchFamily="18" charset="0"/>
                <a:cs typeface="Times New Roman" panose="02020603050405020304" pitchFamily="18" charset="0"/>
              </a:rPr>
              <a:t>, galvos skausmas, svaigimas, </a:t>
            </a:r>
            <a:r>
              <a:rPr lang="lt-LT" dirty="0" smtClean="0">
                <a:latin typeface="Times New Roman" panose="02020603050405020304" pitchFamily="18" charset="0"/>
                <a:cs typeface="Times New Roman" panose="02020603050405020304" pitchFamily="18" charset="0"/>
              </a:rPr>
              <a:t>pykinimas,</a:t>
            </a:r>
          </a:p>
          <a:p>
            <a:pPr marL="0" indent="0">
              <a:buNone/>
            </a:pPr>
            <a:r>
              <a:rPr lang="lt-LT" dirty="0">
                <a:latin typeface="Times New Roman" panose="02020603050405020304" pitchFamily="18" charset="0"/>
                <a:cs typeface="Times New Roman" panose="02020603050405020304" pitchFamily="18" charset="0"/>
              </a:rPr>
              <a:t> </a:t>
            </a:r>
            <a:r>
              <a:rPr lang="lt-LT" dirty="0" smtClean="0">
                <a:latin typeface="Times New Roman" panose="02020603050405020304" pitchFamily="18" charset="0"/>
                <a:cs typeface="Times New Roman" panose="02020603050405020304" pitchFamily="18" charset="0"/>
              </a:rPr>
              <a:t>    prakaitavimas</a:t>
            </a:r>
            <a:r>
              <a:rPr lang="lt-LT" dirty="0">
                <a:latin typeface="Times New Roman" panose="02020603050405020304" pitchFamily="18" charset="0"/>
                <a:cs typeface="Times New Roman" panose="02020603050405020304" pitchFamily="18" charset="0"/>
              </a:rPr>
              <a:t>, pasunkėjęs kvėpavimas, kraujavimai iš nosies,</a:t>
            </a:r>
          </a:p>
          <a:p>
            <a:pPr marL="0" indent="0">
              <a:buNone/>
            </a:pPr>
            <a:r>
              <a:rPr lang="lt-LT" dirty="0" smtClean="0">
                <a:latin typeface="Times New Roman" panose="02020603050405020304" pitchFamily="18" charset="0"/>
                <a:cs typeface="Times New Roman" panose="02020603050405020304" pitchFamily="18" charset="0"/>
              </a:rPr>
              <a:t>     burnos </a:t>
            </a:r>
            <a:r>
              <a:rPr lang="lt-LT" dirty="0">
                <a:latin typeface="Times New Roman" panose="02020603050405020304" pitchFamily="18" charset="0"/>
                <a:cs typeface="Times New Roman" panose="02020603050405020304" pitchFamily="18" charset="0"/>
              </a:rPr>
              <a:t>gleivinių, kraujosruvos odoje.</a:t>
            </a:r>
          </a:p>
          <a:p>
            <a:endParaRPr lang="lt-LT"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664745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8229600" cy="1340768"/>
          </a:xfrm>
        </p:spPr>
        <p:txBody>
          <a:bodyPr/>
          <a:lstStyle/>
          <a:p>
            <a:pPr>
              <a:lnSpc>
                <a:spcPct val="100000"/>
              </a:lnSpc>
            </a:pPr>
            <a:r>
              <a:rPr lang="lt-LT" sz="3600" dirty="0">
                <a:solidFill>
                  <a:schemeClr val="tx1"/>
                </a:solidFill>
                <a:effectLst/>
                <a:latin typeface="Times New Roman" panose="02020603050405020304" pitchFamily="18" charset="0"/>
                <a:cs typeface="Times New Roman" panose="02020603050405020304" pitchFamily="18" charset="0"/>
              </a:rPr>
              <a:t>Vėlyvieji nuodingos gyvatės įkandimo požymiai</a:t>
            </a:r>
          </a:p>
        </p:txBody>
      </p:sp>
      <p:sp>
        <p:nvSpPr>
          <p:cNvPr id="6" name="Content Placeholder 5"/>
          <p:cNvSpPr>
            <a:spLocks noGrp="1"/>
          </p:cNvSpPr>
          <p:nvPr>
            <p:ph idx="1"/>
          </p:nvPr>
        </p:nvSpPr>
        <p:spPr/>
        <p:txBody>
          <a:bodyPr>
            <a:normAutofit/>
          </a:bodyPr>
          <a:lstStyle/>
          <a:p>
            <a:pPr algn="just"/>
            <a:r>
              <a:rPr lang="lt-LT" sz="2000" dirty="0">
                <a:latin typeface="Times New Roman" panose="02020603050405020304" pitchFamily="18" charset="0"/>
                <a:cs typeface="Times New Roman" panose="02020603050405020304" pitchFamily="18" charset="0"/>
              </a:rPr>
              <a:t>d</a:t>
            </a:r>
            <a:r>
              <a:rPr lang="lt-LT" sz="2000" dirty="0" smtClean="0">
                <a:latin typeface="Times New Roman" panose="02020603050405020304" pitchFamily="18" charset="0"/>
                <a:cs typeface="Times New Roman" panose="02020603050405020304" pitchFamily="18" charset="0"/>
              </a:rPr>
              <a:t>idėjantis įkąstos vietos tinimas, </a:t>
            </a:r>
          </a:p>
          <a:p>
            <a:pPr algn="just"/>
            <a:r>
              <a:rPr lang="lt-LT" sz="2000" dirty="0" smtClean="0">
                <a:latin typeface="Times New Roman" panose="02020603050405020304" pitchFamily="18" charset="0"/>
                <a:cs typeface="Times New Roman" panose="02020603050405020304" pitchFamily="18" charset="0"/>
              </a:rPr>
              <a:t>kraujosruvų gausėjimas </a:t>
            </a:r>
          </a:p>
          <a:p>
            <a:pPr algn="just"/>
            <a:r>
              <a:rPr lang="lt-LT" sz="2000" dirty="0">
                <a:latin typeface="Times New Roman" panose="02020603050405020304" pitchFamily="18" charset="0"/>
                <a:cs typeface="Times New Roman" panose="02020603050405020304" pitchFamily="18" charset="0"/>
              </a:rPr>
              <a:t>k</a:t>
            </a:r>
            <a:r>
              <a:rPr lang="lt-LT" sz="2000" dirty="0" smtClean="0">
                <a:latin typeface="Times New Roman" panose="02020603050405020304" pitchFamily="18" charset="0"/>
                <a:cs typeface="Times New Roman" panose="02020603050405020304" pitchFamily="18" charset="0"/>
              </a:rPr>
              <a:t>artais audinių </a:t>
            </a:r>
            <a:r>
              <a:rPr lang="lt-LT" sz="2000" dirty="0">
                <a:latin typeface="Times New Roman" panose="02020603050405020304" pitchFamily="18" charset="0"/>
                <a:cs typeface="Times New Roman" panose="02020603050405020304" pitchFamily="18" charset="0"/>
              </a:rPr>
              <a:t>nekrozė, </a:t>
            </a:r>
            <a:endParaRPr lang="lt-LT" sz="2000" dirty="0" smtClean="0">
              <a:latin typeface="Times New Roman" panose="02020603050405020304" pitchFamily="18" charset="0"/>
              <a:cs typeface="Times New Roman" panose="02020603050405020304" pitchFamily="18" charset="0"/>
            </a:endParaRPr>
          </a:p>
          <a:p>
            <a:pPr algn="just"/>
            <a:r>
              <a:rPr lang="lt-LT" sz="2000" dirty="0" smtClean="0">
                <a:latin typeface="Times New Roman" panose="02020603050405020304" pitchFamily="18" charset="0"/>
                <a:cs typeface="Times New Roman" panose="02020603050405020304" pitchFamily="18" charset="0"/>
              </a:rPr>
              <a:t>didėjantis </a:t>
            </a:r>
            <a:r>
              <a:rPr lang="lt-LT" sz="2000" dirty="0">
                <a:latin typeface="Times New Roman" panose="02020603050405020304" pitchFamily="18" charset="0"/>
                <a:cs typeface="Times New Roman" panose="02020603050405020304" pitchFamily="18" charset="0"/>
              </a:rPr>
              <a:t>silpnumas, dusulys, širdies </a:t>
            </a:r>
            <a:r>
              <a:rPr lang="lt-LT" sz="2000" dirty="0" smtClean="0">
                <a:latin typeface="Times New Roman" panose="02020603050405020304" pitchFamily="18" charset="0"/>
                <a:cs typeface="Times New Roman" panose="02020603050405020304" pitchFamily="18" charset="0"/>
              </a:rPr>
              <a:t>ritmo sutrikimai</a:t>
            </a:r>
            <a:r>
              <a:rPr lang="lt-LT" sz="2000" dirty="0">
                <a:latin typeface="Times New Roman" panose="02020603050405020304" pitchFamily="18" charset="0"/>
                <a:cs typeface="Times New Roman" panose="02020603050405020304" pitchFamily="18" charset="0"/>
              </a:rPr>
              <a:t>, </a:t>
            </a:r>
            <a:endParaRPr lang="lt-LT" sz="2000" dirty="0" smtClean="0">
              <a:latin typeface="Times New Roman" panose="02020603050405020304" pitchFamily="18" charset="0"/>
              <a:cs typeface="Times New Roman" panose="02020603050405020304" pitchFamily="18" charset="0"/>
            </a:endParaRPr>
          </a:p>
          <a:p>
            <a:pPr algn="just"/>
            <a:r>
              <a:rPr lang="lt-LT" sz="2000" dirty="0" smtClean="0">
                <a:latin typeface="Times New Roman" panose="02020603050405020304" pitchFamily="18" charset="0"/>
                <a:cs typeface="Times New Roman" panose="02020603050405020304" pitchFamily="18" charset="0"/>
              </a:rPr>
              <a:t>kraujospūdžio </a:t>
            </a:r>
            <a:r>
              <a:rPr lang="lt-LT" sz="2000" dirty="0">
                <a:latin typeface="Times New Roman" panose="02020603050405020304" pitchFamily="18" charset="0"/>
                <a:cs typeface="Times New Roman" panose="02020603050405020304" pitchFamily="18" charset="0"/>
              </a:rPr>
              <a:t>kritimas, šokas,</a:t>
            </a:r>
          </a:p>
          <a:p>
            <a:pPr algn="just"/>
            <a:r>
              <a:rPr lang="lt-LT" sz="2000" dirty="0">
                <a:latin typeface="Times New Roman" panose="02020603050405020304" pitchFamily="18" charset="0"/>
                <a:cs typeface="Times New Roman" panose="02020603050405020304" pitchFamily="18" charset="0"/>
              </a:rPr>
              <a:t>gausus kraujavimas iš gleivinių, vėmimas krauju, gali</a:t>
            </a:r>
          </a:p>
          <a:p>
            <a:pPr algn="just"/>
            <a:r>
              <a:rPr lang="lt-LT" sz="2000" dirty="0">
                <a:latin typeface="Times New Roman" panose="02020603050405020304" pitchFamily="18" charset="0"/>
                <a:cs typeface="Times New Roman" panose="02020603050405020304" pitchFamily="18" charset="0"/>
              </a:rPr>
              <a:t>pasirodyti kraujas išmatose ir šlapime.</a:t>
            </a:r>
          </a:p>
          <a:p>
            <a:pPr algn="just"/>
            <a:endParaRPr lang="lt-LT" sz="2000" dirty="0">
              <a:latin typeface="Times New Roman" panose="02020603050405020304" pitchFamily="18" charset="0"/>
              <a:cs typeface="Times New Roman" panose="02020603050405020304" pitchFamily="18" charset="0"/>
            </a:endParaRPr>
          </a:p>
        </p:txBody>
      </p:sp>
      <p:pic>
        <p:nvPicPr>
          <p:cNvPr id="378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52120" y="4005064"/>
            <a:ext cx="3074899" cy="21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647485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2776"/>
          </a:xfrm>
        </p:spPr>
        <p:txBody>
          <a:bodyPr/>
          <a:lstStyle/>
          <a:p>
            <a:r>
              <a:rPr lang="lt-LT" sz="4800" dirty="0">
                <a:latin typeface="Times New Roman" panose="02020603050405020304" pitchFamily="18" charset="0"/>
                <a:cs typeface="Times New Roman" panose="02020603050405020304" pitchFamily="18" charset="0"/>
              </a:rPr>
              <a:t>Pirmoji pagalba</a:t>
            </a:r>
          </a:p>
        </p:txBody>
      </p:sp>
      <p:sp>
        <p:nvSpPr>
          <p:cNvPr id="3" name="Content Placeholder 2"/>
          <p:cNvSpPr>
            <a:spLocks noGrp="1"/>
          </p:cNvSpPr>
          <p:nvPr>
            <p:ph idx="1"/>
          </p:nvPr>
        </p:nvSpPr>
        <p:spPr/>
        <p:txBody>
          <a:bodyPr>
            <a:normAutofit fontScale="92500" lnSpcReduction="10000"/>
          </a:bodyPr>
          <a:lstStyle/>
          <a:p>
            <a:pPr marL="0" indent="0">
              <a:buNone/>
            </a:pPr>
            <a:r>
              <a:rPr lang="lt-LT" sz="2600" dirty="0">
                <a:latin typeface="Times New Roman" panose="02020603050405020304" pitchFamily="18" charset="0"/>
                <a:cs typeface="Times New Roman" panose="02020603050405020304" pitchFamily="18" charset="0"/>
              </a:rPr>
              <a:t>Nepanikuoti – mirtis nuo gyvatės įkandimo ištinka </a:t>
            </a:r>
            <a:r>
              <a:rPr lang="lt-LT" sz="2600" dirty="0" smtClean="0">
                <a:latin typeface="Times New Roman" panose="02020603050405020304" pitchFamily="18" charset="0"/>
                <a:cs typeface="Times New Roman" panose="02020603050405020304" pitchFamily="18" charset="0"/>
              </a:rPr>
              <a:t>retais atvejais</a:t>
            </a:r>
            <a:r>
              <a:rPr lang="lt-LT" sz="2600" dirty="0">
                <a:latin typeface="Times New Roman" panose="02020603050405020304" pitchFamily="18" charset="0"/>
                <a:cs typeface="Times New Roman" panose="02020603050405020304" pitchFamily="18" charset="0"/>
              </a:rPr>
              <a:t>:</a:t>
            </a:r>
          </a:p>
          <a:p>
            <a:r>
              <a:rPr lang="lt-LT" sz="2600" dirty="0" smtClean="0">
                <a:latin typeface="Times New Roman" panose="02020603050405020304" pitchFamily="18" charset="0"/>
                <a:cs typeface="Times New Roman" panose="02020603050405020304" pitchFamily="18" charset="0"/>
              </a:rPr>
              <a:t>Vengti </a:t>
            </a:r>
            <a:r>
              <a:rPr lang="lt-LT" sz="2600" dirty="0">
                <a:latin typeface="Times New Roman" panose="02020603050405020304" pitchFamily="18" charset="0"/>
                <a:cs typeface="Times New Roman" panose="02020603050405020304" pitchFamily="18" charset="0"/>
              </a:rPr>
              <a:t>nereikalingų judesių – judant nuodai greičiau</a:t>
            </a:r>
          </a:p>
          <a:p>
            <a:pPr marL="0" indent="0">
              <a:buNone/>
            </a:pPr>
            <a:r>
              <a:rPr lang="lt-LT" sz="2600" dirty="0">
                <a:latin typeface="Times New Roman" panose="02020603050405020304" pitchFamily="18" charset="0"/>
                <a:cs typeface="Times New Roman" panose="02020603050405020304" pitchFamily="18" charset="0"/>
              </a:rPr>
              <a:t>pasiskirsto kūne.</a:t>
            </a:r>
          </a:p>
          <a:p>
            <a:r>
              <a:rPr lang="lt-LT" sz="2600" dirty="0" smtClean="0">
                <a:latin typeface="Times New Roman" panose="02020603050405020304" pitchFamily="18" charset="0"/>
                <a:cs typeface="Times New Roman" panose="02020603050405020304" pitchFamily="18" charset="0"/>
              </a:rPr>
              <a:t>Neskubėkite </a:t>
            </a:r>
            <a:r>
              <a:rPr lang="lt-LT" sz="2600" dirty="0">
                <a:latin typeface="Times New Roman" panose="02020603050405020304" pitchFamily="18" charset="0"/>
                <a:cs typeface="Times New Roman" panose="02020603050405020304" pitchFamily="18" charset="0"/>
              </a:rPr>
              <a:t>užspausti žaizdos, leiskite pakraujuoti 15–30</a:t>
            </a:r>
          </a:p>
          <a:p>
            <a:pPr marL="0" indent="0">
              <a:buNone/>
            </a:pPr>
            <a:r>
              <a:rPr lang="lt-LT" sz="2600" dirty="0">
                <a:latin typeface="Times New Roman" panose="02020603050405020304" pitchFamily="18" charset="0"/>
                <a:cs typeface="Times New Roman" panose="02020603050405020304" pitchFamily="18" charset="0"/>
              </a:rPr>
              <a:t>sekundžių – išbėgs dalis nuodų.</a:t>
            </a:r>
          </a:p>
          <a:p>
            <a:r>
              <a:rPr lang="lt-LT" sz="2600" dirty="0" smtClean="0">
                <a:latin typeface="Times New Roman" panose="02020603050405020304" pitchFamily="18" charset="0"/>
                <a:cs typeface="Times New Roman" panose="02020603050405020304" pitchFamily="18" charset="0"/>
              </a:rPr>
              <a:t>Kuo </a:t>
            </a:r>
            <a:r>
              <a:rPr lang="lt-LT" sz="2600" dirty="0">
                <a:latin typeface="Times New Roman" panose="02020603050405020304" pitchFamily="18" charset="0"/>
                <a:cs typeface="Times New Roman" panose="02020603050405020304" pitchFamily="18" charset="0"/>
              </a:rPr>
              <a:t>greičiau nuplauti žaizdą švariu vandeniu su muilu (</a:t>
            </a:r>
            <a:r>
              <a:rPr lang="lt-LT" sz="2600" dirty="0" smtClean="0">
                <a:latin typeface="Times New Roman" panose="02020603050405020304" pitchFamily="18" charset="0"/>
                <a:cs typeface="Times New Roman" panose="02020603050405020304" pitchFamily="18" charset="0"/>
              </a:rPr>
              <a:t>jei</a:t>
            </a:r>
          </a:p>
          <a:p>
            <a:pPr marL="0" indent="0">
              <a:buNone/>
            </a:pPr>
            <a:r>
              <a:rPr lang="lt-LT" sz="2600" dirty="0" smtClean="0">
                <a:latin typeface="Times New Roman" panose="02020603050405020304" pitchFamily="18" charset="0"/>
                <a:cs typeface="Times New Roman" panose="02020603050405020304" pitchFamily="18" charset="0"/>
              </a:rPr>
              <a:t>yra galimybė) ir uždėti šaltą kompresą – šaltis malšina</a:t>
            </a:r>
          </a:p>
          <a:p>
            <a:pPr marL="0" indent="0">
              <a:buNone/>
            </a:pPr>
            <a:r>
              <a:rPr lang="lt-LT" sz="2600" dirty="0" smtClean="0">
                <a:latin typeface="Times New Roman" panose="02020603050405020304" pitchFamily="18" charset="0"/>
                <a:cs typeface="Times New Roman" panose="02020603050405020304" pitchFamily="18" charset="0"/>
              </a:rPr>
              <a:t>skausmą </a:t>
            </a:r>
            <a:r>
              <a:rPr lang="lt-LT" sz="2600" dirty="0">
                <a:latin typeface="Times New Roman" panose="02020603050405020304" pitchFamily="18" charset="0"/>
                <a:cs typeface="Times New Roman" panose="02020603050405020304" pitchFamily="18" charset="0"/>
              </a:rPr>
              <a:t>ir patinimą, trukdo nuodams išplisti kūne.</a:t>
            </a:r>
          </a:p>
          <a:p>
            <a:r>
              <a:rPr lang="lt-LT" sz="2600" dirty="0" smtClean="0">
                <a:latin typeface="Times New Roman" panose="02020603050405020304" pitchFamily="18" charset="0"/>
                <a:cs typeface="Times New Roman" panose="02020603050405020304" pitchFamily="18" charset="0"/>
              </a:rPr>
              <a:t>Nuimti </a:t>
            </a:r>
            <a:r>
              <a:rPr lang="lt-LT" sz="2600" dirty="0">
                <a:latin typeface="Times New Roman" panose="02020603050405020304" pitchFamily="18" charset="0"/>
                <a:cs typeface="Times New Roman" panose="02020603050405020304" pitchFamily="18" charset="0"/>
              </a:rPr>
              <a:t>apyrankes, žiedus, laikrodį – veržia tinstant</a:t>
            </a:r>
          </a:p>
          <a:p>
            <a:pPr marL="0" indent="0">
              <a:buNone/>
            </a:pPr>
            <a:r>
              <a:rPr lang="lt-LT" sz="2600" dirty="0">
                <a:latin typeface="Times New Roman" panose="02020603050405020304" pitchFamily="18" charset="0"/>
                <a:cs typeface="Times New Roman" panose="02020603050405020304" pitchFamily="18" charset="0"/>
              </a:rPr>
              <a:t>pažeistai vietai.</a:t>
            </a:r>
          </a:p>
          <a:p>
            <a:r>
              <a:rPr lang="lt-LT" sz="2600" dirty="0" smtClean="0">
                <a:latin typeface="Times New Roman" panose="02020603050405020304" pitchFamily="18" charset="0"/>
                <a:cs typeface="Times New Roman" panose="02020603050405020304" pitchFamily="18" charset="0"/>
              </a:rPr>
              <a:t>Kaip </a:t>
            </a:r>
            <a:r>
              <a:rPr lang="lt-LT" sz="2600" dirty="0">
                <a:latin typeface="Times New Roman" panose="02020603050405020304" pitchFamily="18" charset="0"/>
                <a:cs typeface="Times New Roman" panose="02020603050405020304" pitchFamily="18" charset="0"/>
              </a:rPr>
              <a:t>įmanoma skubiau kreiptis medicinos pagalbos</a:t>
            </a:r>
          </a:p>
          <a:p>
            <a:endParaRPr lang="lt-LT" dirty="0"/>
          </a:p>
        </p:txBody>
      </p:sp>
    </p:spTree>
    <p:extLst>
      <p:ext uri="{BB962C8B-B14F-4D97-AF65-F5344CB8AC3E}">
        <p14:creationId xmlns:p14="http://schemas.microsoft.com/office/powerpoint/2010/main" val="20443733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sz="4400" dirty="0">
                <a:latin typeface="Times New Roman" panose="02020603050405020304" pitchFamily="18" charset="0"/>
                <a:cs typeface="Times New Roman" panose="02020603050405020304" pitchFamily="18" charset="0"/>
              </a:rPr>
              <a:t>Gyvatei įkandus negalima:</a:t>
            </a:r>
          </a:p>
        </p:txBody>
      </p:sp>
      <p:sp>
        <p:nvSpPr>
          <p:cNvPr id="5" name="Content Placeholder 4"/>
          <p:cNvSpPr>
            <a:spLocks noGrp="1"/>
          </p:cNvSpPr>
          <p:nvPr>
            <p:ph sz="quarter" idx="13"/>
          </p:nvPr>
        </p:nvSpPr>
        <p:spPr/>
        <p:txBody>
          <a:bodyPr>
            <a:normAutofit fontScale="85000" lnSpcReduction="10000"/>
          </a:bodyPr>
          <a:lstStyle/>
          <a:p>
            <a:r>
              <a:rPr lang="lt-LT" dirty="0" smtClean="0">
                <a:latin typeface="Times New Roman" panose="02020603050405020304" pitchFamily="18" charset="0"/>
                <a:cs typeface="Times New Roman" panose="02020603050405020304" pitchFamily="18" charset="0"/>
              </a:rPr>
              <a:t>Pakelti </a:t>
            </a:r>
            <a:r>
              <a:rPr lang="lt-LT" dirty="0">
                <a:latin typeface="Times New Roman" panose="02020603050405020304" pitchFamily="18" charset="0"/>
                <a:cs typeface="Times New Roman" panose="02020603050405020304" pitchFamily="18" charset="0"/>
              </a:rPr>
              <a:t>sužalotos galūnės aukščiau širdies lygio </a:t>
            </a:r>
            <a:r>
              <a:rPr lang="lt-LT" dirty="0" smtClean="0">
                <a:latin typeface="Times New Roman" panose="02020603050405020304" pitchFamily="18" charset="0"/>
                <a:cs typeface="Times New Roman" panose="02020603050405020304" pitchFamily="18" charset="0"/>
              </a:rPr>
              <a:t>– nuodai </a:t>
            </a:r>
            <a:r>
              <a:rPr lang="lt-LT" dirty="0">
                <a:latin typeface="Times New Roman" panose="02020603050405020304" pitchFamily="18" charset="0"/>
                <a:cs typeface="Times New Roman" panose="02020603050405020304" pitchFamily="18" charset="0"/>
              </a:rPr>
              <a:t>greičiau išplis kūne.</a:t>
            </a:r>
          </a:p>
          <a:p>
            <a:r>
              <a:rPr lang="lt-LT" dirty="0" smtClean="0">
                <a:latin typeface="Times New Roman" panose="02020603050405020304" pitchFamily="18" charset="0"/>
                <a:cs typeface="Times New Roman" panose="02020603050405020304" pitchFamily="18" charset="0"/>
              </a:rPr>
              <a:t>Iščiulpti </a:t>
            </a:r>
            <a:r>
              <a:rPr lang="lt-LT" dirty="0">
                <a:latin typeface="Times New Roman" panose="02020603050405020304" pitchFamily="18" charset="0"/>
                <a:cs typeface="Times New Roman" panose="02020603050405020304" pitchFamily="18" charset="0"/>
              </a:rPr>
              <a:t>nuodus – nuodai per menkiausius plika </a:t>
            </a:r>
            <a:r>
              <a:rPr lang="lt-LT" dirty="0" smtClean="0">
                <a:latin typeface="Times New Roman" panose="02020603050405020304" pitchFamily="18" charset="0"/>
                <a:cs typeface="Times New Roman" panose="02020603050405020304" pitchFamily="18" charset="0"/>
              </a:rPr>
              <a:t>akim nematomus </a:t>
            </a:r>
            <a:r>
              <a:rPr lang="lt-LT" dirty="0">
                <a:latin typeface="Times New Roman" panose="02020603050405020304" pitchFamily="18" charset="0"/>
                <a:cs typeface="Times New Roman" panose="02020603050405020304" pitchFamily="18" charset="0"/>
              </a:rPr>
              <a:t>gleivinės sužalojimus gali pakliūti </a:t>
            </a:r>
            <a:r>
              <a:rPr lang="lt-LT" dirty="0" smtClean="0">
                <a:latin typeface="Times New Roman" panose="02020603050405020304" pitchFamily="18" charset="0"/>
                <a:cs typeface="Times New Roman" panose="02020603050405020304" pitchFamily="18" charset="0"/>
              </a:rPr>
              <a:t>į kraujotaką</a:t>
            </a:r>
            <a:r>
              <a:rPr lang="lt-LT" dirty="0">
                <a:latin typeface="Times New Roman" panose="02020603050405020304" pitchFamily="18" charset="0"/>
                <a:cs typeface="Times New Roman" panose="02020603050405020304" pitchFamily="18" charset="0"/>
              </a:rPr>
              <a:t>.</a:t>
            </a:r>
          </a:p>
          <a:p>
            <a:r>
              <a:rPr lang="lt-LT" dirty="0" smtClean="0">
                <a:latin typeface="Times New Roman" panose="02020603050405020304" pitchFamily="18" charset="0"/>
                <a:cs typeface="Times New Roman" panose="02020603050405020304" pitchFamily="18" charset="0"/>
              </a:rPr>
              <a:t>Prideginti </a:t>
            </a:r>
            <a:r>
              <a:rPr lang="lt-LT" dirty="0">
                <a:latin typeface="Times New Roman" panose="02020603050405020304" pitchFamily="18" charset="0"/>
                <a:cs typeface="Times New Roman" panose="02020603050405020304" pitchFamily="18" charset="0"/>
              </a:rPr>
              <a:t>įkandimo vietą – dar labiau </a:t>
            </a:r>
            <a:r>
              <a:rPr lang="lt-LT" dirty="0" smtClean="0">
                <a:latin typeface="Times New Roman" panose="02020603050405020304" pitchFamily="18" charset="0"/>
                <a:cs typeface="Times New Roman" panose="02020603050405020304" pitchFamily="18" charset="0"/>
              </a:rPr>
              <a:t>suaktyvėja audinių </a:t>
            </a:r>
            <a:r>
              <a:rPr lang="lt-LT" dirty="0">
                <a:latin typeface="Times New Roman" panose="02020603050405020304" pitchFamily="18" charset="0"/>
                <a:cs typeface="Times New Roman" panose="02020603050405020304" pitchFamily="18" charset="0"/>
              </a:rPr>
              <a:t>uždegiminė reakcija.</a:t>
            </a:r>
          </a:p>
          <a:p>
            <a:r>
              <a:rPr lang="lt-LT" dirty="0" smtClean="0">
                <a:latin typeface="Times New Roman" panose="02020603050405020304" pitchFamily="18" charset="0"/>
                <a:cs typeface="Times New Roman" panose="02020603050405020304" pitchFamily="18" charset="0"/>
              </a:rPr>
              <a:t>Labai </a:t>
            </a:r>
            <a:r>
              <a:rPr lang="lt-LT" dirty="0">
                <a:latin typeface="Times New Roman" panose="02020603050405020304" pitchFamily="18" charset="0"/>
                <a:cs typeface="Times New Roman" panose="02020603050405020304" pitchFamily="18" charset="0"/>
              </a:rPr>
              <a:t>stipriai užveržti galūnę – atleidus varžtį (ar </a:t>
            </a:r>
            <a:r>
              <a:rPr lang="lt-LT" dirty="0" smtClean="0">
                <a:latin typeface="Times New Roman" panose="02020603050405020304" pitchFamily="18" charset="0"/>
                <a:cs typeface="Times New Roman" panose="02020603050405020304" pitchFamily="18" charset="0"/>
              </a:rPr>
              <a:t>kitą užveržimo </a:t>
            </a:r>
            <a:r>
              <a:rPr lang="lt-LT" dirty="0">
                <a:latin typeface="Times New Roman" panose="02020603050405020304" pitchFamily="18" charset="0"/>
                <a:cs typeface="Times New Roman" panose="02020603050405020304" pitchFamily="18" charset="0"/>
              </a:rPr>
              <a:t>priemonę), kraujyje susikaupę nuodai </a:t>
            </a:r>
            <a:r>
              <a:rPr lang="lt-LT" dirty="0" smtClean="0">
                <a:latin typeface="Times New Roman" panose="02020603050405020304" pitchFamily="18" charset="0"/>
                <a:cs typeface="Times New Roman" panose="02020603050405020304" pitchFamily="18" charset="0"/>
              </a:rPr>
              <a:t>gali plūstelėti </a:t>
            </a:r>
            <a:r>
              <a:rPr lang="lt-LT" dirty="0">
                <a:latin typeface="Times New Roman" panose="02020603050405020304" pitchFamily="18" charset="0"/>
                <a:cs typeface="Times New Roman" panose="02020603050405020304" pitchFamily="18" charset="0"/>
              </a:rPr>
              <a:t>į kraujotaką ir sukelti šoką.</a:t>
            </a:r>
          </a:p>
        </p:txBody>
      </p:sp>
      <p:pic>
        <p:nvPicPr>
          <p:cNvPr id="205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076056" y="2862202"/>
            <a:ext cx="2939231" cy="1848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72808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68760"/>
          </a:xfrm>
        </p:spPr>
        <p:txBody>
          <a:bodyPr/>
          <a:lstStyle/>
          <a:p>
            <a:r>
              <a:rPr lang="lt-LT" sz="4400" dirty="0" smtClean="0">
                <a:latin typeface="Times New Roman" panose="02020603050405020304" pitchFamily="18" charset="0"/>
                <a:cs typeface="Times New Roman" panose="02020603050405020304" pitchFamily="18" charset="0"/>
              </a:rPr>
              <a:t>Šuns įkandimas</a:t>
            </a:r>
            <a:endParaRPr lang="lt-LT" sz="4400" dirty="0">
              <a:latin typeface="Times New Roman" panose="02020603050405020304" pitchFamily="18" charset="0"/>
              <a:cs typeface="Times New Roman" panose="02020603050405020304" pitchFamily="18" charset="0"/>
            </a:endParaRPr>
          </a:p>
        </p:txBody>
      </p:sp>
      <p:sp>
        <p:nvSpPr>
          <p:cNvPr id="4" name="Content Placeholder 3"/>
          <p:cNvSpPr>
            <a:spLocks noGrp="1"/>
          </p:cNvSpPr>
          <p:nvPr>
            <p:ph sz="quarter" idx="13"/>
          </p:nvPr>
        </p:nvSpPr>
        <p:spPr/>
        <p:txBody>
          <a:bodyPr>
            <a:normAutofit fontScale="92500" lnSpcReduction="20000"/>
          </a:bodyPr>
          <a:lstStyle/>
          <a:p>
            <a:r>
              <a:rPr lang="lt-LT" dirty="0">
                <a:latin typeface="Times New Roman" panose="02020603050405020304" pitchFamily="18" charset="0"/>
                <a:cs typeface="Times New Roman" panose="02020603050405020304" pitchFamily="18" charset="0"/>
              </a:rPr>
              <a:t>Šuns įkandimas gali būti labai skausmingas ir pakenkti daugybei audinių.</a:t>
            </a:r>
          </a:p>
          <a:p>
            <a:r>
              <a:rPr lang="lt-LT" dirty="0">
                <a:latin typeface="Times New Roman" panose="02020603050405020304" pitchFamily="18" charset="0"/>
                <a:cs typeface="Times New Roman" panose="02020603050405020304" pitchFamily="18" charset="0"/>
              </a:rPr>
              <a:t>Ypač rimtas gali būti rimtas šunų įkandimo atvejis veido ir kaklo srityje.</a:t>
            </a:r>
          </a:p>
          <a:p>
            <a:r>
              <a:rPr lang="lt-LT" dirty="0">
                <a:latin typeface="Times New Roman" panose="02020603050405020304" pitchFamily="18" charset="0"/>
                <a:cs typeface="Times New Roman" panose="02020603050405020304" pitchFamily="18" charset="0"/>
              </a:rPr>
              <a:t>Nepaisant sužalojimo sunkumo, visada yra pavojus, kad įkandimo </a:t>
            </a:r>
            <a:r>
              <a:rPr lang="lt-LT" dirty="0" smtClean="0">
                <a:latin typeface="Times New Roman" panose="02020603050405020304" pitchFamily="18" charset="0"/>
                <a:cs typeface="Times New Roman" panose="02020603050405020304" pitchFamily="18" charset="0"/>
              </a:rPr>
              <a:t>žaizda užsikrės</a:t>
            </a:r>
            <a:r>
              <a:rPr lang="lt-LT" dirty="0">
                <a:latin typeface="Times New Roman" panose="02020603050405020304" pitchFamily="18" charset="0"/>
                <a:cs typeface="Times New Roman" panose="02020603050405020304" pitchFamily="18" charset="0"/>
              </a:rPr>
              <a:t>. Šuns seilėse yra daug bakterijų. Todėl kiekvieną šuns </a:t>
            </a:r>
            <a:r>
              <a:rPr lang="lt-LT" dirty="0" smtClean="0">
                <a:latin typeface="Times New Roman" panose="02020603050405020304" pitchFamily="18" charset="0"/>
                <a:cs typeface="Times New Roman" panose="02020603050405020304" pitchFamily="18" charset="0"/>
              </a:rPr>
              <a:t>įkandimą gydytojas </a:t>
            </a:r>
            <a:r>
              <a:rPr lang="lt-LT" dirty="0">
                <a:latin typeface="Times New Roman" panose="02020603050405020304" pitchFamily="18" charset="0"/>
                <a:cs typeface="Times New Roman" panose="02020603050405020304" pitchFamily="18" charset="0"/>
              </a:rPr>
              <a:t>turėtų pateikti kuo greičiau. Tačiau pirmiausia ir svarbiausia </a:t>
            </a:r>
            <a:r>
              <a:rPr lang="lt-LT" dirty="0" smtClean="0">
                <a:latin typeface="Times New Roman" panose="02020603050405020304" pitchFamily="18" charset="0"/>
                <a:cs typeface="Times New Roman" panose="02020603050405020304" pitchFamily="18" charset="0"/>
              </a:rPr>
              <a:t>yra teisinga </a:t>
            </a:r>
            <a:r>
              <a:rPr lang="lt-LT" dirty="0">
                <a:latin typeface="Times New Roman" panose="02020603050405020304" pitchFamily="18" charset="0"/>
                <a:cs typeface="Times New Roman" panose="02020603050405020304" pitchFamily="18" charset="0"/>
              </a:rPr>
              <a:t>pirmoji pagalba.</a:t>
            </a:r>
          </a:p>
          <a:p>
            <a:endParaRPr lang="lt-LT" dirty="0"/>
          </a:p>
        </p:txBody>
      </p:sp>
      <p:pic>
        <p:nvPicPr>
          <p:cNvPr id="307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988844" y="2996953"/>
            <a:ext cx="3164556" cy="1632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541903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2776"/>
          </a:xfrm>
        </p:spPr>
        <p:txBody>
          <a:bodyPr/>
          <a:lstStyle/>
          <a:p>
            <a:r>
              <a:rPr lang="lt-LT" sz="4400" dirty="0">
                <a:effectLst/>
                <a:latin typeface="Times New Roman" panose="02020603050405020304" pitchFamily="18" charset="0"/>
                <a:cs typeface="Times New Roman" panose="02020603050405020304" pitchFamily="18" charset="0"/>
              </a:rPr>
              <a:t>Pirmoji pagalba</a:t>
            </a:r>
          </a:p>
        </p:txBody>
      </p:sp>
      <p:sp>
        <p:nvSpPr>
          <p:cNvPr id="3" name="Content Placeholder 2"/>
          <p:cNvSpPr>
            <a:spLocks noGrp="1"/>
          </p:cNvSpPr>
          <p:nvPr>
            <p:ph sz="half" idx="2"/>
          </p:nvPr>
        </p:nvSpPr>
        <p:spPr/>
        <p:txBody>
          <a:bodyPr>
            <a:normAutofit fontScale="92500"/>
          </a:bodyPr>
          <a:lstStyle/>
          <a:p>
            <a:r>
              <a:rPr lang="lt-LT" dirty="0">
                <a:latin typeface="Times New Roman" panose="02020603050405020304" pitchFamily="18" charset="0"/>
                <a:cs typeface="Times New Roman" panose="02020603050405020304" pitchFamily="18" charset="0"/>
              </a:rPr>
              <a:t>Švelniai, bet kruopščiai nuvalykite įkandimą </a:t>
            </a:r>
            <a:r>
              <a:rPr lang="lt-LT" dirty="0" smtClean="0">
                <a:latin typeface="Times New Roman" panose="02020603050405020304" pitchFamily="18" charset="0"/>
                <a:cs typeface="Times New Roman" panose="02020603050405020304" pitchFamily="18" charset="0"/>
              </a:rPr>
              <a:t>drungnu vandeniu </a:t>
            </a:r>
            <a:r>
              <a:rPr lang="lt-LT" dirty="0">
                <a:latin typeface="Times New Roman" panose="02020603050405020304" pitchFamily="18" charset="0"/>
                <a:cs typeface="Times New Roman" panose="02020603050405020304" pitchFamily="18" charset="0"/>
              </a:rPr>
              <a:t>ir muilu, kai tik jis nebesukelia sunkumo.</a:t>
            </a:r>
          </a:p>
          <a:p>
            <a:r>
              <a:rPr lang="lt-LT" dirty="0" smtClean="0">
                <a:latin typeface="Times New Roman" panose="02020603050405020304" pitchFamily="18" charset="0"/>
                <a:cs typeface="Times New Roman" panose="02020603050405020304" pitchFamily="18" charset="0"/>
              </a:rPr>
              <a:t>Dezinfekuokite </a:t>
            </a:r>
            <a:r>
              <a:rPr lang="lt-LT" dirty="0">
                <a:latin typeface="Times New Roman" panose="02020603050405020304" pitchFamily="18" charset="0"/>
                <a:cs typeface="Times New Roman" panose="02020603050405020304" pitchFamily="18" charset="0"/>
              </a:rPr>
              <a:t>šuns įkandimo žaizdą naudodami </a:t>
            </a:r>
            <a:r>
              <a:rPr lang="lt-LT" dirty="0" smtClean="0">
                <a:latin typeface="Times New Roman" panose="02020603050405020304" pitchFamily="18" charset="0"/>
                <a:cs typeface="Times New Roman" panose="02020603050405020304" pitchFamily="18" charset="0"/>
              </a:rPr>
              <a:t>odos dezinfekavimo </a:t>
            </a:r>
            <a:r>
              <a:rPr lang="lt-LT" dirty="0">
                <a:latin typeface="Times New Roman" panose="02020603050405020304" pitchFamily="18" charset="0"/>
                <a:cs typeface="Times New Roman" panose="02020603050405020304" pitchFamily="18" charset="0"/>
              </a:rPr>
              <a:t>priemonę.</a:t>
            </a:r>
          </a:p>
          <a:p>
            <a:r>
              <a:rPr lang="lt-LT" dirty="0" smtClean="0">
                <a:latin typeface="Times New Roman" panose="02020603050405020304" pitchFamily="18" charset="0"/>
                <a:cs typeface="Times New Roman" panose="02020603050405020304" pitchFamily="18" charset="0"/>
              </a:rPr>
              <a:t>Kai </a:t>
            </a:r>
            <a:r>
              <a:rPr lang="lt-LT" dirty="0">
                <a:latin typeface="Times New Roman" panose="02020603050405020304" pitchFamily="18" charset="0"/>
                <a:cs typeface="Times New Roman" panose="02020603050405020304" pitchFamily="18" charset="0"/>
              </a:rPr>
              <a:t>maža įkandimo žaizda, užtenka pleistro. Kita </a:t>
            </a:r>
            <a:r>
              <a:rPr lang="lt-LT" dirty="0" smtClean="0">
                <a:latin typeface="Times New Roman" panose="02020603050405020304" pitchFamily="18" charset="0"/>
                <a:cs typeface="Times New Roman" panose="02020603050405020304" pitchFamily="18" charset="0"/>
              </a:rPr>
              <a:t>vertus, didesnę </a:t>
            </a:r>
            <a:r>
              <a:rPr lang="lt-LT" dirty="0">
                <a:latin typeface="Times New Roman" panose="02020603050405020304" pitchFamily="18" charset="0"/>
                <a:cs typeface="Times New Roman" panose="02020603050405020304" pitchFamily="18" charset="0"/>
              </a:rPr>
              <a:t>įkandimo žaizdą turėtumėte uždengti </a:t>
            </a:r>
            <a:r>
              <a:rPr lang="lt-LT" dirty="0" smtClean="0">
                <a:latin typeface="Times New Roman" panose="02020603050405020304" pitchFamily="18" charset="0"/>
                <a:cs typeface="Times New Roman" panose="02020603050405020304" pitchFamily="18" charset="0"/>
              </a:rPr>
              <a:t>steriliu tvarsčiu </a:t>
            </a:r>
            <a:r>
              <a:rPr lang="lt-LT" dirty="0">
                <a:latin typeface="Times New Roman" panose="02020603050405020304" pitchFamily="18" charset="0"/>
                <a:cs typeface="Times New Roman" panose="02020603050405020304" pitchFamily="18" charset="0"/>
              </a:rPr>
              <a:t>ar marlės kompresu</a:t>
            </a:r>
            <a:r>
              <a:rPr lang="lt-LT" dirty="0" smtClean="0">
                <a:latin typeface="Times New Roman" panose="02020603050405020304" pitchFamily="18" charset="0"/>
                <a:cs typeface="Times New Roman" panose="02020603050405020304" pitchFamily="18" charset="0"/>
              </a:rPr>
              <a:t>.</a:t>
            </a:r>
            <a:endParaRPr lang="lt-LT" dirty="0">
              <a:latin typeface="Times New Roman" panose="02020603050405020304" pitchFamily="18" charset="0"/>
              <a:cs typeface="Times New Roman" panose="02020603050405020304" pitchFamily="18" charset="0"/>
            </a:endParaRPr>
          </a:p>
        </p:txBody>
      </p:sp>
      <p:pic>
        <p:nvPicPr>
          <p:cNvPr id="4098"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539552" y="2852936"/>
            <a:ext cx="3690833" cy="1652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7596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sp>
        <p:nvSpPr>
          <p:cNvPr id="3" name="Content Placeholder 2"/>
          <p:cNvSpPr>
            <a:spLocks noGrp="1"/>
          </p:cNvSpPr>
          <p:nvPr>
            <p:ph idx="1"/>
          </p:nvPr>
        </p:nvSpPr>
        <p:spPr/>
        <p:txBody>
          <a:bodyPr/>
          <a:lstStyle/>
          <a:p>
            <a:r>
              <a:rPr lang="lt-LT" sz="2000" dirty="0">
                <a:latin typeface="Times New Roman" panose="02020603050405020304" pitchFamily="18" charset="0"/>
                <a:cs typeface="Times New Roman" panose="02020603050405020304" pitchFamily="18" charset="0"/>
              </a:rPr>
              <a:t>Defibriliacija yra efektyviausia per pirmąsias 4 gaivinimo minutes.</a:t>
            </a:r>
          </a:p>
          <a:p>
            <a:r>
              <a:rPr lang="lt-LT" sz="2000" dirty="0">
                <a:latin typeface="Times New Roman" panose="02020603050405020304" pitchFamily="18" charset="0"/>
                <a:cs typeface="Times New Roman" panose="02020603050405020304" pitchFamily="18" charset="0"/>
              </a:rPr>
              <a:t>Defibriliacija atlikus per pirmąsias 4 min. nuo širdies sustojimo išgyvena 48 – 74 % žmonių.</a:t>
            </a:r>
          </a:p>
          <a:p>
            <a:r>
              <a:rPr lang="lt-LT" sz="2000" dirty="0">
                <a:latin typeface="Times New Roman" panose="02020603050405020304" pitchFamily="18" charset="0"/>
                <a:cs typeface="Times New Roman" panose="02020603050405020304" pitchFamily="18" charset="0"/>
              </a:rPr>
              <a:t>Defibriliacijos efektyvumas kas minutę mažėja 10%</a:t>
            </a:r>
          </a:p>
          <a:p>
            <a:pPr marL="0" indent="0">
              <a:buNone/>
            </a:pPr>
            <a:endParaRPr lang="lt-LT"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3565411"/>
            <a:ext cx="3816424" cy="16722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93533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sp>
        <p:nvSpPr>
          <p:cNvPr id="4" name="Content Placeholder 3"/>
          <p:cNvSpPr>
            <a:spLocks noGrp="1"/>
          </p:cNvSpPr>
          <p:nvPr>
            <p:ph sz="quarter" idx="13"/>
          </p:nvPr>
        </p:nvSpPr>
        <p:spPr/>
        <p:txBody>
          <a:bodyPr>
            <a:normAutofit/>
          </a:bodyPr>
          <a:lstStyle/>
          <a:p>
            <a:pPr algn="just"/>
            <a:r>
              <a:rPr lang="lt-LT" sz="2000" dirty="0">
                <a:latin typeface="Times New Roman" panose="02020603050405020304" pitchFamily="18" charset="0"/>
                <a:cs typeface="Times New Roman" panose="02020603050405020304" pitchFamily="18" charset="0"/>
              </a:rPr>
              <a:t>Nedelsdami kreipkitės į gydytoją arba </a:t>
            </a:r>
            <a:r>
              <a:rPr lang="lt-LT" sz="2000" dirty="0" smtClean="0">
                <a:latin typeface="Times New Roman" panose="02020603050405020304" pitchFamily="18" charset="0"/>
                <a:cs typeface="Times New Roman" panose="02020603050405020304" pitchFamily="18" charset="0"/>
              </a:rPr>
              <a:t>įspėkite greitosios </a:t>
            </a:r>
            <a:r>
              <a:rPr lang="lt-LT" sz="2000" dirty="0">
                <a:latin typeface="Times New Roman" panose="02020603050405020304" pitchFamily="18" charset="0"/>
                <a:cs typeface="Times New Roman" panose="02020603050405020304" pitchFamily="18" charset="0"/>
              </a:rPr>
              <a:t>pagalbos tarnybas – ypač jei </a:t>
            </a:r>
            <a:r>
              <a:rPr lang="lt-LT" sz="2000" dirty="0" smtClean="0">
                <a:latin typeface="Times New Roman" panose="02020603050405020304" pitchFamily="18" charset="0"/>
                <a:cs typeface="Times New Roman" panose="02020603050405020304" pitchFamily="18" charset="0"/>
              </a:rPr>
              <a:t>kraujavimas negali </a:t>
            </a:r>
            <a:r>
              <a:rPr lang="lt-LT" sz="2000" dirty="0">
                <a:latin typeface="Times New Roman" panose="02020603050405020304" pitchFamily="18" charset="0"/>
                <a:cs typeface="Times New Roman" panose="02020603050405020304" pitchFamily="18" charset="0"/>
              </a:rPr>
              <a:t>sustoti.</a:t>
            </a:r>
          </a:p>
          <a:p>
            <a:endParaRPr lang="lt-LT" sz="2000" dirty="0"/>
          </a:p>
        </p:txBody>
      </p:sp>
      <p:pic>
        <p:nvPicPr>
          <p:cNvPr id="5122"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004048" y="2617198"/>
            <a:ext cx="2896939" cy="2169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41388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68760"/>
          </a:xfrm>
        </p:spPr>
        <p:txBody>
          <a:bodyPr/>
          <a:lstStyle/>
          <a:p>
            <a:r>
              <a:rPr lang="lt-LT" sz="4000" dirty="0" smtClean="0">
                <a:latin typeface="Times New Roman" panose="02020603050405020304" pitchFamily="18" charset="0"/>
                <a:cs typeface="Times New Roman" panose="02020603050405020304" pitchFamily="18" charset="0"/>
              </a:rPr>
              <a:t>Kaulų lūžiai</a:t>
            </a:r>
            <a:endParaRPr lang="lt-LT" sz="40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half" idx="2"/>
          </p:nvPr>
        </p:nvSpPr>
        <p:spPr/>
        <p:txBody>
          <a:bodyPr/>
          <a:lstStyle/>
          <a:p>
            <a:pPr marL="0" indent="0">
              <a:buNone/>
            </a:pPr>
            <a:r>
              <a:rPr lang="lt-LT" b="1" dirty="0" smtClean="0">
                <a:latin typeface="Times New Roman" panose="02020603050405020304" pitchFamily="18" charset="0"/>
                <a:cs typeface="Times New Roman" panose="02020603050405020304" pitchFamily="18" charset="0"/>
              </a:rPr>
              <a:t>                 Uždaras:</a:t>
            </a:r>
          </a:p>
          <a:p>
            <a:pPr marL="0" indent="0">
              <a:buNone/>
            </a:pPr>
            <a:r>
              <a:rPr lang="lt-LT" dirty="0" smtClean="0">
                <a:latin typeface="Times New Roman" panose="02020603050405020304" pitchFamily="18" charset="0"/>
                <a:cs typeface="Times New Roman" panose="02020603050405020304" pitchFamily="18" charset="0"/>
              </a:rPr>
              <a:t>Oda </a:t>
            </a:r>
            <a:r>
              <a:rPr lang="lt-LT" dirty="0">
                <a:latin typeface="Times New Roman" panose="02020603050405020304" pitchFamily="18" charset="0"/>
                <a:cs typeface="Times New Roman" panose="02020603050405020304" pitchFamily="18" charset="0"/>
              </a:rPr>
              <a:t>lūžio </a:t>
            </a:r>
            <a:r>
              <a:rPr lang="lt-LT" dirty="0" smtClean="0">
                <a:latin typeface="Times New Roman" panose="02020603050405020304" pitchFamily="18" charset="0"/>
                <a:cs typeface="Times New Roman" panose="02020603050405020304" pitchFamily="18" charset="0"/>
              </a:rPr>
              <a:t>vietoje nepažeista</a:t>
            </a:r>
            <a:r>
              <a:rPr lang="lt-LT" dirty="0">
                <a:latin typeface="Times New Roman" panose="02020603050405020304" pitchFamily="18" charset="0"/>
                <a:cs typeface="Times New Roman" panose="02020603050405020304" pitchFamily="18" charset="0"/>
              </a:rPr>
              <a:t>.</a:t>
            </a:r>
            <a:endParaRPr lang="lt-LT" dirty="0" smtClean="0">
              <a:latin typeface="Times New Roman" panose="02020603050405020304" pitchFamily="18" charset="0"/>
              <a:cs typeface="Times New Roman" panose="02020603050405020304" pitchFamily="18" charset="0"/>
            </a:endParaRPr>
          </a:p>
          <a:p>
            <a:pPr marL="0" indent="0">
              <a:buNone/>
            </a:pPr>
            <a:endParaRPr lang="lt-LT" dirty="0"/>
          </a:p>
        </p:txBody>
      </p:sp>
      <p:sp>
        <p:nvSpPr>
          <p:cNvPr id="4" name="Content Placeholder 3"/>
          <p:cNvSpPr>
            <a:spLocks noGrp="1"/>
          </p:cNvSpPr>
          <p:nvPr>
            <p:ph sz="quarter" idx="13"/>
          </p:nvPr>
        </p:nvSpPr>
        <p:spPr/>
        <p:txBody>
          <a:bodyPr/>
          <a:lstStyle/>
          <a:p>
            <a:pPr marL="0" indent="0">
              <a:buNone/>
            </a:pPr>
            <a:r>
              <a:rPr lang="lt-LT" dirty="0" smtClean="0"/>
              <a:t>                 </a:t>
            </a:r>
            <a:r>
              <a:rPr lang="lt-LT" b="1" dirty="0" smtClean="0">
                <a:latin typeface="Times New Roman" panose="02020603050405020304" pitchFamily="18" charset="0"/>
                <a:cs typeface="Times New Roman" panose="02020603050405020304" pitchFamily="18" charset="0"/>
              </a:rPr>
              <a:t>Atviras:</a:t>
            </a:r>
          </a:p>
          <a:p>
            <a:pPr marL="0" indent="0">
              <a:buNone/>
            </a:pPr>
            <a:r>
              <a:rPr lang="lt-LT" dirty="0" smtClean="0"/>
              <a:t>  </a:t>
            </a:r>
            <a:r>
              <a:rPr lang="lt-LT" dirty="0" smtClean="0">
                <a:latin typeface="Times New Roman" panose="02020603050405020304" pitchFamily="18" charset="0"/>
                <a:cs typeface="Times New Roman" panose="02020603050405020304" pitchFamily="18" charset="0"/>
              </a:rPr>
              <a:t>Lūžio vietoje pažeidžiama </a:t>
            </a:r>
            <a:r>
              <a:rPr lang="lt-LT" dirty="0">
                <a:latin typeface="Times New Roman" panose="02020603050405020304" pitchFamily="18" charset="0"/>
                <a:cs typeface="Times New Roman" panose="02020603050405020304" pitchFamily="18" charset="0"/>
              </a:rPr>
              <a:t>oda, </a:t>
            </a:r>
            <a:r>
              <a:rPr lang="lt-LT" dirty="0" smtClean="0">
                <a:latin typeface="Times New Roman" panose="02020603050405020304" pitchFamily="18" charset="0"/>
                <a:cs typeface="Times New Roman" panose="02020603050405020304" pitchFamily="18" charset="0"/>
              </a:rPr>
              <a:t>atsiveria žaizda</a:t>
            </a:r>
            <a:r>
              <a:rPr lang="lt-LT" dirty="0">
                <a:latin typeface="Times New Roman" panose="02020603050405020304" pitchFamily="18" charset="0"/>
                <a:cs typeface="Times New Roman" panose="02020603050405020304" pitchFamily="18" charset="0"/>
              </a:rPr>
              <a:t>, iš kurios kyšo kaulų galai.       </a:t>
            </a:r>
          </a:p>
        </p:txBody>
      </p:sp>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888" y="3717032"/>
            <a:ext cx="4041254" cy="1909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499303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lt-LT"/>
          </a:p>
        </p:txBody>
      </p:sp>
      <p:pic>
        <p:nvPicPr>
          <p:cNvPr id="389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47664" y="1196752"/>
            <a:ext cx="6192688" cy="4571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894380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80896" y="1600200"/>
            <a:ext cx="6382208"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516149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pic>
        <p:nvPicPr>
          <p:cNvPr id="399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59632" y="1844824"/>
            <a:ext cx="6455618" cy="3589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844716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5660"/>
            <a:ext cx="8229600" cy="1253100"/>
          </a:xfrm>
        </p:spPr>
        <p:txBody>
          <a:bodyPr/>
          <a:lstStyle/>
          <a:p>
            <a:r>
              <a:rPr lang="lt-LT" sz="4000" dirty="0">
                <a:latin typeface="Times New Roman" panose="02020603050405020304" pitchFamily="18" charset="0"/>
                <a:cs typeface="Times New Roman" panose="02020603050405020304" pitchFamily="18" charset="0"/>
              </a:rPr>
              <a:t>Atviras kaulų lūžis</a:t>
            </a:r>
          </a:p>
        </p:txBody>
      </p:sp>
      <p:sp>
        <p:nvSpPr>
          <p:cNvPr id="3" name="Content Placeholder 2"/>
          <p:cNvSpPr>
            <a:spLocks noGrp="1"/>
          </p:cNvSpPr>
          <p:nvPr>
            <p:ph idx="1"/>
          </p:nvPr>
        </p:nvSpPr>
        <p:spPr/>
        <p:txBody>
          <a:bodyPr>
            <a:normAutofit/>
          </a:bodyPr>
          <a:lstStyle/>
          <a:p>
            <a:r>
              <a:rPr lang="lt-LT" dirty="0">
                <a:latin typeface="Times New Roman" panose="02020603050405020304" pitchFamily="18" charset="0"/>
                <a:cs typeface="Times New Roman" panose="02020603050405020304" pitchFamily="18" charset="0"/>
              </a:rPr>
              <a:t>Jei greitoji medicininė pagalba yra </a:t>
            </a:r>
            <a:r>
              <a:rPr lang="lt-LT" dirty="0" smtClean="0">
                <a:latin typeface="Times New Roman" panose="02020603050405020304" pitchFamily="18" charset="0"/>
                <a:cs typeface="Times New Roman" panose="02020603050405020304" pitchFamily="18" charset="0"/>
              </a:rPr>
              <a:t>pakeliui,žmogaus </a:t>
            </a:r>
            <a:r>
              <a:rPr lang="lt-LT" dirty="0">
                <a:latin typeface="Times New Roman" panose="02020603050405020304" pitchFamily="18" charset="0"/>
                <a:cs typeface="Times New Roman" panose="02020603050405020304" pitchFamily="18" charset="0"/>
              </a:rPr>
              <a:t>geriau neliesti ir galūnės </a:t>
            </a:r>
            <a:r>
              <a:rPr lang="lt-LT" dirty="0" smtClean="0">
                <a:latin typeface="Times New Roman" panose="02020603050405020304" pitchFamily="18" charset="0"/>
                <a:cs typeface="Times New Roman" panose="02020603050405020304" pitchFamily="18" charset="0"/>
              </a:rPr>
              <a:t>imobilizuoti nereikia</a:t>
            </a:r>
            <a:r>
              <a:rPr lang="lt-LT" dirty="0">
                <a:latin typeface="Times New Roman" panose="02020603050405020304" pitchFamily="18" charset="0"/>
                <a:cs typeface="Times New Roman" panose="02020603050405020304" pitchFamily="18" charset="0"/>
              </a:rPr>
              <a:t>. </a:t>
            </a:r>
            <a:endParaRPr lang="lt-LT" dirty="0" smtClean="0">
              <a:latin typeface="Times New Roman" panose="02020603050405020304" pitchFamily="18" charset="0"/>
              <a:cs typeface="Times New Roman" panose="02020603050405020304" pitchFamily="18" charset="0"/>
            </a:endParaRPr>
          </a:p>
          <a:p>
            <a:r>
              <a:rPr lang="lt-LT" dirty="0" smtClean="0">
                <a:latin typeface="Times New Roman" panose="02020603050405020304" pitchFamily="18" charset="0"/>
                <a:cs typeface="Times New Roman" panose="02020603050405020304" pitchFamily="18" charset="0"/>
              </a:rPr>
              <a:t>Tiesiog </a:t>
            </a:r>
            <a:r>
              <a:rPr lang="lt-LT" dirty="0">
                <a:latin typeface="Times New Roman" panose="02020603050405020304" pitchFamily="18" charset="0"/>
                <a:cs typeface="Times New Roman" panose="02020603050405020304" pitchFamily="18" charset="0"/>
              </a:rPr>
              <a:t>reikia sustabdyti </a:t>
            </a:r>
            <a:r>
              <a:rPr lang="lt-LT" dirty="0" smtClean="0">
                <a:latin typeface="Times New Roman" panose="02020603050405020304" pitchFamily="18" charset="0"/>
                <a:cs typeface="Times New Roman" panose="02020603050405020304" pitchFamily="18" charset="0"/>
              </a:rPr>
              <a:t>kraujavimą,</a:t>
            </a:r>
          </a:p>
          <a:p>
            <a:r>
              <a:rPr lang="lt-LT" dirty="0">
                <a:latin typeface="Times New Roman" panose="02020603050405020304" pitchFamily="18" charset="0"/>
                <a:cs typeface="Times New Roman" panose="02020603050405020304" pitchFamily="18" charset="0"/>
              </a:rPr>
              <a:t>S</a:t>
            </a:r>
            <a:r>
              <a:rPr lang="lt-LT" dirty="0" smtClean="0">
                <a:latin typeface="Times New Roman" panose="02020603050405020304" pitchFamily="18" charset="0"/>
                <a:cs typeface="Times New Roman" panose="02020603050405020304" pitchFamily="18" charset="0"/>
              </a:rPr>
              <a:t>uteikti </a:t>
            </a:r>
            <a:r>
              <a:rPr lang="lt-LT" dirty="0">
                <a:latin typeface="Times New Roman" panose="02020603050405020304" pitchFamily="18" charset="0"/>
                <a:cs typeface="Times New Roman" panose="02020603050405020304" pitchFamily="18" charset="0"/>
              </a:rPr>
              <a:t>žmogui patogią padėtą ir </a:t>
            </a:r>
            <a:r>
              <a:rPr lang="lt-LT" dirty="0" smtClean="0">
                <a:latin typeface="Times New Roman" panose="02020603050405020304" pitchFamily="18" charset="0"/>
                <a:cs typeface="Times New Roman" panose="02020603050405020304" pitchFamily="18" charset="0"/>
              </a:rPr>
              <a:t>laukti medikų.</a:t>
            </a:r>
          </a:p>
          <a:p>
            <a:r>
              <a:rPr lang="lt-LT" dirty="0" smtClean="0">
                <a:latin typeface="Times New Roman" panose="02020603050405020304" pitchFamily="18" charset="0"/>
                <a:cs typeface="Times New Roman" panose="02020603050405020304" pitchFamily="18" charset="0"/>
              </a:rPr>
              <a:t>Imobilizuojama</a:t>
            </a:r>
            <a:r>
              <a:rPr lang="lt-LT" dirty="0">
                <a:latin typeface="Times New Roman" panose="02020603050405020304" pitchFamily="18" charset="0"/>
                <a:cs typeface="Times New Roman" panose="02020603050405020304" pitchFamily="18" charset="0"/>
              </a:rPr>
              <a:t>, </a:t>
            </a:r>
            <a:r>
              <a:rPr lang="lt-LT" dirty="0" smtClean="0">
                <a:latin typeface="Times New Roman" panose="02020603050405020304" pitchFamily="18" charset="0"/>
                <a:cs typeface="Times New Roman" panose="02020603050405020304" pitchFamily="18" charset="0"/>
              </a:rPr>
              <a:t>ekstremaliais atvejais</a:t>
            </a:r>
            <a:r>
              <a:rPr lang="lt-LT" dirty="0">
                <a:latin typeface="Times New Roman" panose="02020603050405020304" pitchFamily="18" charset="0"/>
                <a:cs typeface="Times New Roman" panose="02020603050405020304" pitchFamily="18" charset="0"/>
              </a:rPr>
              <a:t>, kuomet patys žmonės </a:t>
            </a:r>
            <a:r>
              <a:rPr lang="lt-LT" dirty="0" smtClean="0">
                <a:latin typeface="Times New Roman" panose="02020603050405020304" pitchFamily="18" charset="0"/>
                <a:cs typeface="Times New Roman" panose="02020603050405020304" pitchFamily="18" charset="0"/>
              </a:rPr>
              <a:t>ruošiasi gabenti </a:t>
            </a:r>
            <a:r>
              <a:rPr lang="lt-LT" dirty="0">
                <a:latin typeface="Times New Roman" panose="02020603050405020304" pitchFamily="18" charset="0"/>
                <a:cs typeface="Times New Roman" panose="02020603050405020304" pitchFamily="18" charset="0"/>
              </a:rPr>
              <a:t>nukentėjusįjį į ligoninę.</a:t>
            </a:r>
          </a:p>
          <a:p>
            <a:endParaRPr lang="lt-LT" sz="2000" dirty="0">
              <a:latin typeface="Times New Roman" panose="02020603050405020304" pitchFamily="18" charset="0"/>
              <a:cs typeface="Times New Roman" panose="02020603050405020304" pitchFamily="18" charset="0"/>
            </a:endParaRPr>
          </a:p>
        </p:txBody>
      </p:sp>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4293096"/>
            <a:ext cx="3408040" cy="228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4382808"/>
            <a:ext cx="2055780" cy="211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594760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40768"/>
          </a:xfrm>
        </p:spPr>
        <p:txBody>
          <a:bodyPr/>
          <a:lstStyle/>
          <a:p>
            <a:r>
              <a:rPr lang="lt-LT" sz="4000" dirty="0">
                <a:latin typeface="Times New Roman" panose="02020603050405020304" pitchFamily="18" charset="0"/>
                <a:cs typeface="Times New Roman" panose="02020603050405020304" pitchFamily="18" charset="0"/>
              </a:rPr>
              <a:t>Uždaras lūžis</a:t>
            </a:r>
          </a:p>
        </p:txBody>
      </p:sp>
      <p:sp>
        <p:nvSpPr>
          <p:cNvPr id="3" name="Content Placeholder 2"/>
          <p:cNvSpPr>
            <a:spLocks noGrp="1"/>
          </p:cNvSpPr>
          <p:nvPr>
            <p:ph idx="1"/>
          </p:nvPr>
        </p:nvSpPr>
        <p:spPr/>
        <p:txBody>
          <a:bodyPr>
            <a:normAutofit lnSpcReduction="10000"/>
          </a:bodyPr>
          <a:lstStyle/>
          <a:p>
            <a:r>
              <a:rPr lang="lt-LT" dirty="0">
                <a:latin typeface="Times New Roman" panose="02020603050405020304" pitchFamily="18" charset="0"/>
                <a:cs typeface="Times New Roman" panose="02020603050405020304" pitchFamily="18" charset="0"/>
              </a:rPr>
              <a:t>Prilaikykite sužalotą vietą, stenkitės nejudinti.</a:t>
            </a:r>
          </a:p>
          <a:p>
            <a:r>
              <a:rPr lang="lt-LT" dirty="0">
                <a:latin typeface="Times New Roman" panose="02020603050405020304" pitchFamily="18" charset="0"/>
                <a:cs typeface="Times New Roman" panose="02020603050405020304" pitchFamily="18" charset="0"/>
              </a:rPr>
              <a:t>Imobilizuokite pažeistą vietą taip, kad sąnariai aukščiau ir žemiau pažeistos vietos nejudėtų (jeigu nukentėjusiojo netransportuojate, sužalotą vietą tik prilaikykite).</a:t>
            </a:r>
          </a:p>
          <a:p>
            <a:r>
              <a:rPr lang="lt-LT" dirty="0">
                <a:latin typeface="Times New Roman" panose="02020603050405020304" pitchFamily="18" charset="0"/>
                <a:cs typeface="Times New Roman" panose="02020603050405020304" pitchFamily="18" charset="0"/>
              </a:rPr>
              <a:t>Naudokite standžius, kietus įtvarus (lentelės, kartonas, medžių šakelės, standžiai susukti laikraščiai) ir minkštus paklotus, kad nesusidarytų pragulos.</a:t>
            </a:r>
          </a:p>
          <a:p>
            <a:r>
              <a:rPr lang="lt-LT" dirty="0">
                <a:latin typeface="Times New Roman" panose="02020603050405020304" pitchFamily="18" charset="0"/>
                <a:cs typeface="Times New Roman" panose="02020603050405020304" pitchFamily="18" charset="0"/>
              </a:rPr>
              <a:t>Įtvarą pritvirtinkite prie sužeistos galūnės galūnės tvarsčiu ar skarele.</a:t>
            </a:r>
          </a:p>
          <a:p>
            <a:r>
              <a:rPr lang="lt-LT" dirty="0">
                <a:latin typeface="Times New Roman" panose="02020603050405020304" pitchFamily="18" charset="0"/>
                <a:cs typeface="Times New Roman" panose="02020603050405020304" pitchFamily="18" charset="0"/>
              </a:rPr>
              <a:t>Įtvaro negalima dėti ant žaizdos.</a:t>
            </a:r>
          </a:p>
          <a:p>
            <a:r>
              <a:rPr lang="lt-LT" dirty="0">
                <a:latin typeface="Times New Roman" panose="02020603050405020304" pitchFamily="18" charset="0"/>
                <a:cs typeface="Times New Roman" panose="02020603050405020304" pitchFamily="18" charset="0"/>
              </a:rPr>
              <a:t>Pažeistą galūnę pritvirtinkite prie šalia esančios galūnės ar kūno dalies.</a:t>
            </a:r>
          </a:p>
          <a:p>
            <a:endParaRPr lang="lt-LT"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166670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pic>
        <p:nvPicPr>
          <p:cNvPr id="430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9592" y="980728"/>
            <a:ext cx="2657475"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344" y="1993516"/>
            <a:ext cx="3084023" cy="2443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1680" y="3071297"/>
            <a:ext cx="2596505" cy="3374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564403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sz="4400" dirty="0">
                <a:latin typeface="Times New Roman" panose="02020603050405020304" pitchFamily="18" charset="0"/>
                <a:cs typeface="Times New Roman" panose="02020603050405020304" pitchFamily="18" charset="0"/>
              </a:rPr>
              <a:t>Kokie būna lūžiai?</a:t>
            </a:r>
          </a:p>
        </p:txBody>
      </p:sp>
      <p:sp>
        <p:nvSpPr>
          <p:cNvPr id="5" name="Content Placeholder 4"/>
          <p:cNvSpPr>
            <a:spLocks noGrp="1"/>
          </p:cNvSpPr>
          <p:nvPr>
            <p:ph sz="quarter" idx="13"/>
          </p:nvPr>
        </p:nvSpPr>
        <p:spPr/>
        <p:txBody>
          <a:bodyPr>
            <a:normAutofit/>
          </a:bodyPr>
          <a:lstStyle/>
          <a:p>
            <a:r>
              <a:rPr lang="lt-LT" sz="2000" b="1" dirty="0">
                <a:latin typeface="Times New Roman" panose="02020603050405020304" pitchFamily="18" charset="0"/>
                <a:cs typeface="Times New Roman" panose="02020603050405020304" pitchFamily="18" charset="0"/>
              </a:rPr>
              <a:t>trauminiai</a:t>
            </a:r>
            <a:r>
              <a:rPr lang="lt-LT" sz="2000" dirty="0">
                <a:latin typeface="Times New Roman" panose="02020603050405020304" pitchFamily="18" charset="0"/>
                <a:cs typeface="Times New Roman" panose="02020603050405020304" pitchFamily="18" charset="0"/>
              </a:rPr>
              <a:t> – kai dėl neįprasto krūvio lūžta visiškai sveikas kaulas; </a:t>
            </a:r>
          </a:p>
          <a:p>
            <a:r>
              <a:rPr lang="lt-LT" sz="2000" b="1" dirty="0">
                <a:latin typeface="Times New Roman" panose="02020603050405020304" pitchFamily="18" charset="0"/>
                <a:cs typeface="Times New Roman" panose="02020603050405020304" pitchFamily="18" charset="0"/>
              </a:rPr>
              <a:t>patologiniai</a:t>
            </a:r>
            <a:r>
              <a:rPr lang="lt-LT" sz="2000" dirty="0">
                <a:latin typeface="Times New Roman" panose="02020603050405020304" pitchFamily="18" charset="0"/>
                <a:cs typeface="Times New Roman" panose="02020603050405020304" pitchFamily="18" charset="0"/>
              </a:rPr>
              <a:t> – kai dėl vietinės ar sisteminės ligos kaulų struktūra pakinta ir tampa nepilnaverte (tai kalcio, fosforo apykaitos sutrikimai, onkologinės ligos – vietiniai navikai ar jų metastazės iš kitų oraganų). </a:t>
            </a:r>
          </a:p>
          <a:p>
            <a:endParaRPr lang="lt-LT" sz="2000" dirty="0"/>
          </a:p>
        </p:txBody>
      </p:sp>
      <p:pic>
        <p:nvPicPr>
          <p:cNvPr id="1026"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228719" y="2351242"/>
            <a:ext cx="2877561" cy="3023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728921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sp>
        <p:nvSpPr>
          <p:cNvPr id="4" name="Content Placeholder 3"/>
          <p:cNvSpPr>
            <a:spLocks noGrp="1"/>
          </p:cNvSpPr>
          <p:nvPr>
            <p:ph sz="quarter" idx="13"/>
          </p:nvPr>
        </p:nvSpPr>
        <p:spPr/>
        <p:txBody>
          <a:bodyPr>
            <a:normAutofit fontScale="85000" lnSpcReduction="10000"/>
          </a:bodyPr>
          <a:lstStyle/>
          <a:p>
            <a:r>
              <a:rPr lang="lt-LT" b="1" dirty="0">
                <a:latin typeface="Times New Roman" panose="02020603050405020304" pitchFamily="18" charset="0"/>
                <a:cs typeface="Times New Roman" panose="02020603050405020304" pitchFamily="18" charset="0"/>
              </a:rPr>
              <a:t>Stabilus</a:t>
            </a:r>
          </a:p>
          <a:p>
            <a:pPr marL="0" indent="0">
              <a:buNone/>
            </a:pPr>
            <a:r>
              <a:rPr lang="lt-LT" dirty="0">
                <a:latin typeface="Times New Roman" panose="02020603050405020304" pitchFamily="18" charset="0"/>
                <a:cs typeface="Times New Roman" panose="02020603050405020304" pitchFamily="18" charset="0"/>
              </a:rPr>
              <a:t>kai lūžgaliai po repozicijos lieka savo vietoje, </a:t>
            </a:r>
          </a:p>
          <a:p>
            <a:r>
              <a:rPr lang="lt-LT" b="1" dirty="0">
                <a:latin typeface="Times New Roman" panose="02020603050405020304" pitchFamily="18" charset="0"/>
                <a:cs typeface="Times New Roman" panose="02020603050405020304" pitchFamily="18" charset="0"/>
              </a:rPr>
              <a:t>Nestabilus</a:t>
            </a:r>
          </a:p>
          <a:p>
            <a:pPr marL="0" indent="0">
              <a:buNone/>
            </a:pPr>
            <a:r>
              <a:rPr lang="lt-LT" dirty="0" smtClean="0">
                <a:latin typeface="Times New Roman" panose="02020603050405020304" pitchFamily="18" charset="0"/>
                <a:cs typeface="Times New Roman" panose="02020603050405020304" pitchFamily="18" charset="0"/>
              </a:rPr>
              <a:t>kai lūžgaliai </a:t>
            </a:r>
            <a:r>
              <a:rPr lang="lt-LT" dirty="0">
                <a:latin typeface="Times New Roman" panose="02020603050405020304" pitchFamily="18" charset="0"/>
                <a:cs typeface="Times New Roman" panose="02020603050405020304" pitchFamily="18" charset="0"/>
              </a:rPr>
              <a:t>turi polinkį pasislinkti. </a:t>
            </a:r>
          </a:p>
          <a:p>
            <a:r>
              <a:rPr lang="lt-LT" b="1" dirty="0">
                <a:latin typeface="Times New Roman" panose="02020603050405020304" pitchFamily="18" charset="0"/>
                <a:cs typeface="Times New Roman" panose="02020603050405020304" pitchFamily="18" charset="0"/>
              </a:rPr>
              <a:t>Komplikuoti</a:t>
            </a:r>
          </a:p>
          <a:p>
            <a:pPr marL="0" indent="0">
              <a:buNone/>
            </a:pPr>
            <a:r>
              <a:rPr lang="lt-LT" dirty="0" smtClean="0">
                <a:latin typeface="Times New Roman" panose="02020603050405020304" pitchFamily="18" charset="0"/>
                <a:cs typeface="Times New Roman" panose="02020603050405020304" pitchFamily="18" charset="0"/>
              </a:rPr>
              <a:t>komplikuotų </a:t>
            </a:r>
            <a:r>
              <a:rPr lang="lt-LT" dirty="0">
                <a:latin typeface="Times New Roman" panose="02020603050405020304" pitchFamily="18" charset="0"/>
                <a:cs typeface="Times New Roman" panose="02020603050405020304" pitchFamily="18" charset="0"/>
              </a:rPr>
              <a:t>lūžių atveju matomas ryškus šalia kaulų esančių audinių – raumenų, raiščių, kraujagyslių, nervų ir kt. – sužalojimas.  </a:t>
            </a:r>
          </a:p>
          <a:p>
            <a:r>
              <a:rPr lang="lt-LT" b="1" dirty="0">
                <a:latin typeface="Times New Roman" panose="02020603050405020304" pitchFamily="18" charset="0"/>
                <a:cs typeface="Times New Roman" panose="02020603050405020304" pitchFamily="18" charset="0"/>
              </a:rPr>
              <a:t>Nekomplikuoti</a:t>
            </a:r>
          </a:p>
          <a:p>
            <a:pPr marL="0" indent="0">
              <a:buNone/>
            </a:pPr>
            <a:r>
              <a:rPr lang="lt-LT" dirty="0" smtClean="0">
                <a:latin typeface="Times New Roman" panose="02020603050405020304" pitchFamily="18" charset="0"/>
                <a:cs typeface="Times New Roman" panose="02020603050405020304" pitchFamily="18" charset="0"/>
              </a:rPr>
              <a:t>nekomplikuotų </a:t>
            </a:r>
            <a:r>
              <a:rPr lang="lt-LT" dirty="0">
                <a:latin typeface="Times New Roman" panose="02020603050405020304" pitchFamily="18" charset="0"/>
                <a:cs typeface="Times New Roman" panose="02020603050405020304" pitchFamily="18" charset="0"/>
              </a:rPr>
              <a:t>lūžių atveju minkštųjų audinių pažeidimas nedidelis. </a:t>
            </a:r>
          </a:p>
          <a:p>
            <a:endParaRPr lang="lt-LT" dirty="0"/>
          </a:p>
        </p:txBody>
      </p:sp>
      <p:pic>
        <p:nvPicPr>
          <p:cNvPr id="205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2459113"/>
            <a:ext cx="4038600" cy="280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507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z="4400" dirty="0">
                <a:solidFill>
                  <a:srgbClr val="FF0000"/>
                </a:solidFill>
                <a:latin typeface="Times New Roman" panose="02020603050405020304" pitchFamily="18" charset="0"/>
                <a:cs typeface="Times New Roman" panose="02020603050405020304" pitchFamily="18" charset="0"/>
              </a:rPr>
              <a:t>Staigios mirties laikrodis</a:t>
            </a:r>
            <a:br>
              <a:rPr lang="fi-FI" sz="4400" dirty="0">
                <a:solidFill>
                  <a:srgbClr val="FF0000"/>
                </a:solidFill>
                <a:latin typeface="Times New Roman" panose="02020603050405020304" pitchFamily="18" charset="0"/>
                <a:cs typeface="Times New Roman" panose="02020603050405020304" pitchFamily="18" charset="0"/>
              </a:rPr>
            </a:br>
            <a:r>
              <a:rPr lang="fi-FI" sz="4400" dirty="0">
                <a:solidFill>
                  <a:srgbClr val="FF0000"/>
                </a:solidFill>
                <a:latin typeface="Times New Roman" panose="02020603050405020304" pitchFamily="18" charset="0"/>
                <a:cs typeface="Times New Roman" panose="02020603050405020304" pitchFamily="18" charset="0"/>
              </a:rPr>
              <a:t>„Auksinės minutės</a:t>
            </a:r>
            <a:r>
              <a:rPr lang="fi-FI" sz="4400" dirty="0" smtClean="0">
                <a:solidFill>
                  <a:srgbClr val="FF0000"/>
                </a:solidFill>
                <a:latin typeface="Times New Roman" panose="02020603050405020304" pitchFamily="18" charset="0"/>
                <a:cs typeface="Times New Roman" panose="02020603050405020304" pitchFamily="18" charset="0"/>
              </a:rPr>
              <a:t>“</a:t>
            </a:r>
            <a:r>
              <a:rPr lang="lt-LT" sz="4400" dirty="0" smtClean="0">
                <a:solidFill>
                  <a:srgbClr val="FF0000"/>
                </a:solidFill>
                <a:latin typeface="Times New Roman" panose="02020603050405020304" pitchFamily="18" charset="0"/>
                <a:cs typeface="Times New Roman" panose="02020603050405020304" pitchFamily="18" charset="0"/>
              </a:rPr>
              <a:t> </a:t>
            </a:r>
            <a:endParaRPr lang="lt-LT" sz="4400" dirty="0">
              <a:solidFill>
                <a:srgbClr val="FF0000"/>
              </a:solidFill>
              <a:latin typeface="Times New Roman" panose="02020603050405020304" pitchFamily="18" charset="0"/>
              <a:cs typeface="Times New Roman" panose="02020603050405020304" pitchFamily="18" charset="0"/>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59632" y="2132856"/>
            <a:ext cx="4102964" cy="3944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Arrow Connector 6"/>
          <p:cNvCxnSpPr/>
          <p:nvPr/>
        </p:nvCxnSpPr>
        <p:spPr>
          <a:xfrm flipV="1">
            <a:off x="3212926" y="3104964"/>
            <a:ext cx="0" cy="10081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223822" y="3284984"/>
            <a:ext cx="576064" cy="8640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3259826" y="3609020"/>
            <a:ext cx="1080120" cy="5040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ight Arrow 15"/>
          <p:cNvSpPr/>
          <p:nvPr/>
        </p:nvSpPr>
        <p:spPr>
          <a:xfrm>
            <a:off x="3511854" y="2708920"/>
            <a:ext cx="1852234" cy="3960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8" name="Right Arrow 17"/>
          <p:cNvSpPr/>
          <p:nvPr/>
        </p:nvSpPr>
        <p:spPr>
          <a:xfrm>
            <a:off x="4067944" y="3356992"/>
            <a:ext cx="1872208"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9" name="Rectangle 18"/>
          <p:cNvSpPr/>
          <p:nvPr/>
        </p:nvSpPr>
        <p:spPr>
          <a:xfrm rot="10800000" flipH="1" flipV="1">
            <a:off x="5580112" y="2636911"/>
            <a:ext cx="3168352" cy="369332"/>
          </a:xfrm>
          <a:prstGeom prst="rect">
            <a:avLst/>
          </a:prstGeom>
        </p:spPr>
        <p:txBody>
          <a:bodyPr wrap="square">
            <a:spAutoFit/>
          </a:bodyPr>
          <a:lstStyle/>
          <a:p>
            <a:r>
              <a:rPr lang="lt-LT" dirty="0"/>
              <a:t>Klinikinė </a:t>
            </a:r>
            <a:r>
              <a:rPr lang="lt-LT" dirty="0" smtClean="0"/>
              <a:t>mirtis (koma)</a:t>
            </a:r>
            <a:endParaRPr lang="lt-LT" dirty="0"/>
          </a:p>
        </p:txBody>
      </p:sp>
      <p:sp>
        <p:nvSpPr>
          <p:cNvPr id="20" name="Rectangle 19"/>
          <p:cNvSpPr/>
          <p:nvPr/>
        </p:nvSpPr>
        <p:spPr>
          <a:xfrm>
            <a:off x="6084168" y="3244334"/>
            <a:ext cx="1944216" cy="369332"/>
          </a:xfrm>
          <a:prstGeom prst="rect">
            <a:avLst/>
          </a:prstGeom>
        </p:spPr>
        <p:txBody>
          <a:bodyPr wrap="square">
            <a:spAutoFit/>
          </a:bodyPr>
          <a:lstStyle/>
          <a:p>
            <a:r>
              <a:rPr lang="lt-LT" dirty="0"/>
              <a:t>Biologinė mirtis</a:t>
            </a:r>
          </a:p>
        </p:txBody>
      </p:sp>
    </p:spTree>
    <p:extLst>
      <p:ext uri="{BB962C8B-B14F-4D97-AF65-F5344CB8AC3E}">
        <p14:creationId xmlns:p14="http://schemas.microsoft.com/office/powerpoint/2010/main" val="178082299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sp>
        <p:nvSpPr>
          <p:cNvPr id="3" name="Content Placeholder 2"/>
          <p:cNvSpPr>
            <a:spLocks noGrp="1"/>
          </p:cNvSpPr>
          <p:nvPr>
            <p:ph sz="half" idx="2"/>
          </p:nvPr>
        </p:nvSpPr>
        <p:spPr/>
        <p:txBody>
          <a:bodyPr/>
          <a:lstStyle/>
          <a:p>
            <a:endParaRPr lang="lt-LT"/>
          </a:p>
        </p:txBody>
      </p:sp>
      <p:pic>
        <p:nvPicPr>
          <p:cNvPr id="3074"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35496" y="1"/>
            <a:ext cx="9144000" cy="682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524975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sz="3600" dirty="0">
                <a:latin typeface="Times New Roman" panose="02020603050405020304" pitchFamily="18" charset="0"/>
                <a:cs typeface="Times New Roman" panose="02020603050405020304" pitchFamily="18" charset="0"/>
              </a:rPr>
              <a:t>Kaukolės lūžiai</a:t>
            </a: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935421" y="2098236"/>
            <a:ext cx="7273158" cy="3529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839019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68760"/>
          </a:xfrm>
        </p:spPr>
        <p:txBody>
          <a:bodyPr/>
          <a:lstStyle/>
          <a:p>
            <a:r>
              <a:rPr lang="lt-LT" sz="4400" dirty="0"/>
              <a:t>Pamato lūžiai</a:t>
            </a:r>
          </a:p>
        </p:txBody>
      </p:sp>
      <p:sp>
        <p:nvSpPr>
          <p:cNvPr id="4" name="Content Placeholder 3"/>
          <p:cNvSpPr>
            <a:spLocks noGrp="1"/>
          </p:cNvSpPr>
          <p:nvPr>
            <p:ph sz="quarter" idx="13"/>
          </p:nvPr>
        </p:nvSpPr>
        <p:spPr/>
        <p:txBody>
          <a:bodyPr>
            <a:normAutofit/>
          </a:bodyPr>
          <a:lstStyle/>
          <a:p>
            <a:r>
              <a:rPr lang="lt-LT" sz="2000" dirty="0">
                <a:latin typeface="Times New Roman" panose="02020603050405020304" pitchFamily="18" charset="0"/>
                <a:cs typeface="Times New Roman" panose="02020603050405020304" pitchFamily="18" charset="0"/>
              </a:rPr>
              <a:t>“Akinių simptomas”</a:t>
            </a:r>
          </a:p>
          <a:p>
            <a:r>
              <a:rPr lang="lt-LT" sz="2000" dirty="0">
                <a:latin typeface="Times New Roman" panose="02020603050405020304" pitchFamily="18" charset="0"/>
                <a:cs typeface="Times New Roman" panose="02020603050405020304" pitchFamily="18" charset="0"/>
              </a:rPr>
              <a:t>Likvoro tekėjimas iš nosies ir ausų;</a:t>
            </a:r>
          </a:p>
          <a:p>
            <a:r>
              <a:rPr lang="lt-LT" sz="2000" dirty="0">
                <a:latin typeface="Times New Roman" panose="02020603050405020304" pitchFamily="18" charset="0"/>
                <a:cs typeface="Times New Roman" panose="02020603050405020304" pitchFamily="18" charset="0"/>
              </a:rPr>
              <a:t>Kraujavimas iš nosies ir ausų;</a:t>
            </a:r>
          </a:p>
          <a:p>
            <a:r>
              <a:rPr lang="lt-LT" sz="2000" dirty="0">
                <a:latin typeface="Times New Roman" panose="02020603050405020304" pitchFamily="18" charset="0"/>
                <a:cs typeface="Times New Roman" panose="02020603050405020304" pitchFamily="18" charset="0"/>
              </a:rPr>
              <a:t>Kraujo kaupimas tarp būgnelio</a:t>
            </a:r>
          </a:p>
          <a:p>
            <a:r>
              <a:rPr lang="lt-LT" sz="2000" dirty="0">
                <a:latin typeface="Times New Roman" panose="02020603050405020304" pitchFamily="18" charset="0"/>
                <a:cs typeface="Times New Roman" panose="02020603050405020304" pitchFamily="18" charset="0"/>
              </a:rPr>
              <a:t>Klausos pablogėjimas;</a:t>
            </a:r>
          </a:p>
          <a:p>
            <a:r>
              <a:rPr lang="lt-LT" sz="2000" dirty="0">
                <a:latin typeface="Times New Roman" panose="02020603050405020304" pitchFamily="18" charset="0"/>
                <a:cs typeface="Times New Roman" panose="02020603050405020304" pitchFamily="18" charset="0"/>
              </a:rPr>
              <a:t>Regėjimo pablogėjimas;</a:t>
            </a:r>
          </a:p>
          <a:p>
            <a:r>
              <a:rPr lang="lt-LT" sz="2000" dirty="0">
                <a:latin typeface="Times New Roman" panose="02020603050405020304" pitchFamily="18" charset="0"/>
                <a:cs typeface="Times New Roman" panose="02020603050405020304" pitchFamily="18" charset="0"/>
              </a:rPr>
              <a:t>Vėmimas;</a:t>
            </a:r>
          </a:p>
          <a:p>
            <a:endParaRPr lang="lt-LT" dirty="0"/>
          </a:p>
        </p:txBody>
      </p:sp>
      <p:pic>
        <p:nvPicPr>
          <p:cNvPr id="5122"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2622510"/>
            <a:ext cx="4038600" cy="2481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531185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96752"/>
          </a:xfrm>
        </p:spPr>
        <p:txBody>
          <a:bodyPr/>
          <a:lstStyle/>
          <a:p>
            <a:r>
              <a:rPr lang="lt-LT" sz="4400" dirty="0"/>
              <a:t>Pagalba</a:t>
            </a:r>
          </a:p>
        </p:txBody>
      </p:sp>
      <p:sp>
        <p:nvSpPr>
          <p:cNvPr id="3" name="Content Placeholder 2"/>
          <p:cNvSpPr>
            <a:spLocks noGrp="1"/>
          </p:cNvSpPr>
          <p:nvPr>
            <p:ph sz="half" idx="2"/>
          </p:nvPr>
        </p:nvSpPr>
        <p:spPr/>
        <p:txBody>
          <a:bodyPr/>
          <a:lstStyle/>
          <a:p>
            <a:r>
              <a:rPr lang="lt-LT" sz="2000" dirty="0">
                <a:latin typeface="Times New Roman" panose="02020603050405020304" pitchFamily="18" charset="0"/>
                <a:cs typeface="Times New Roman" panose="02020603050405020304" pitchFamily="18" charset="0"/>
              </a:rPr>
              <a:t>Paguldyti;</a:t>
            </a:r>
          </a:p>
          <a:p>
            <a:r>
              <a:rPr lang="lt-LT" sz="2000" dirty="0">
                <a:latin typeface="Times New Roman" panose="02020603050405020304" pitchFamily="18" charset="0"/>
                <a:cs typeface="Times New Roman" panose="02020603050405020304" pitchFamily="18" charset="0"/>
              </a:rPr>
              <a:t>Ramybė;</a:t>
            </a:r>
          </a:p>
          <a:p>
            <a:r>
              <a:rPr lang="lt-LT" sz="2000" dirty="0">
                <a:latin typeface="Times New Roman" panose="02020603050405020304" pitchFamily="18" charset="0"/>
                <a:cs typeface="Times New Roman" panose="02020603050405020304" pitchFamily="18" charset="0"/>
              </a:rPr>
              <a:t>Gulimoje padėtyje vežti į gydymo įstaigą;</a:t>
            </a:r>
          </a:p>
          <a:p>
            <a:endParaRPr lang="lt-LT" dirty="0"/>
          </a:p>
        </p:txBody>
      </p:sp>
      <p:pic>
        <p:nvPicPr>
          <p:cNvPr id="6146"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477799" y="2604248"/>
            <a:ext cx="3816427" cy="2517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276919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40768"/>
          </a:xfrm>
        </p:spPr>
        <p:txBody>
          <a:bodyPr/>
          <a:lstStyle/>
          <a:p>
            <a:r>
              <a:rPr lang="lt-LT" sz="4400" dirty="0"/>
              <a:t>Skliauto lūžiai</a:t>
            </a:r>
          </a:p>
        </p:txBody>
      </p:sp>
      <p:sp>
        <p:nvSpPr>
          <p:cNvPr id="3" name="Content Placeholder 2"/>
          <p:cNvSpPr>
            <a:spLocks noGrp="1"/>
          </p:cNvSpPr>
          <p:nvPr>
            <p:ph sz="half" idx="2"/>
          </p:nvPr>
        </p:nvSpPr>
        <p:spPr/>
        <p:txBody>
          <a:bodyPr/>
          <a:lstStyle/>
          <a:p>
            <a:r>
              <a:rPr lang="lt-LT" sz="2000" dirty="0">
                <a:latin typeface="Times New Roman" panose="02020603050405020304" pitchFamily="18" charset="0"/>
                <a:cs typeface="Times New Roman" panose="02020603050405020304" pitchFamily="18" charset="0"/>
              </a:rPr>
              <a:t>Atrodo kaip įspaudas, įduba, gali būti tik gumbas. </a:t>
            </a:r>
          </a:p>
          <a:p>
            <a:r>
              <a:rPr lang="lt-LT" sz="2000" dirty="0">
                <a:latin typeface="Times New Roman" panose="02020603050405020304" pitchFamily="18" charset="0"/>
                <a:cs typeface="Times New Roman" panose="02020603050405020304" pitchFamily="18" charset="0"/>
              </a:rPr>
              <a:t>Skauda. </a:t>
            </a:r>
          </a:p>
          <a:p>
            <a:endParaRPr lang="lt-LT" dirty="0"/>
          </a:p>
        </p:txBody>
      </p:sp>
      <p:pic>
        <p:nvPicPr>
          <p:cNvPr id="7170"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845763" y="1600200"/>
            <a:ext cx="3080498"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866521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96752"/>
          </a:xfrm>
        </p:spPr>
        <p:txBody>
          <a:bodyPr/>
          <a:lstStyle/>
          <a:p>
            <a:r>
              <a:rPr lang="lt-LT" sz="4400" dirty="0"/>
              <a:t>Pagalba</a:t>
            </a:r>
          </a:p>
        </p:txBody>
      </p:sp>
      <p:sp>
        <p:nvSpPr>
          <p:cNvPr id="3" name="Content Placeholder 2"/>
          <p:cNvSpPr>
            <a:spLocks noGrp="1"/>
          </p:cNvSpPr>
          <p:nvPr>
            <p:ph sz="half" idx="2"/>
          </p:nvPr>
        </p:nvSpPr>
        <p:spPr/>
        <p:txBody>
          <a:bodyPr/>
          <a:lstStyle/>
          <a:p>
            <a:endParaRPr lang="lt-LT"/>
          </a:p>
        </p:txBody>
      </p:sp>
      <p:sp>
        <p:nvSpPr>
          <p:cNvPr id="4" name="Content Placeholder 3"/>
          <p:cNvSpPr>
            <a:spLocks noGrp="1"/>
          </p:cNvSpPr>
          <p:nvPr>
            <p:ph sz="quarter" idx="13"/>
          </p:nvPr>
        </p:nvSpPr>
        <p:spPr/>
        <p:txBody>
          <a:bodyPr/>
          <a:lstStyle/>
          <a:p>
            <a:r>
              <a:rPr lang="lt-LT" dirty="0">
                <a:latin typeface="Times New Roman" panose="02020603050405020304" pitchFamily="18" charset="0"/>
                <a:cs typeface="Times New Roman" panose="02020603050405020304" pitchFamily="18" charset="0"/>
              </a:rPr>
              <a:t>Ramybė, paguldyti;</a:t>
            </a:r>
          </a:p>
          <a:p>
            <a:r>
              <a:rPr lang="lt-LT" dirty="0">
                <a:latin typeface="Times New Roman" panose="02020603050405020304" pitchFamily="18" charset="0"/>
                <a:cs typeface="Times New Roman" panose="02020603050405020304" pitchFamily="18" charset="0"/>
              </a:rPr>
              <a:t>Malšinti skausmą ( šaltis );</a:t>
            </a:r>
          </a:p>
          <a:p>
            <a:r>
              <a:rPr lang="lt-LT" dirty="0">
                <a:latin typeface="Times New Roman" panose="02020603050405020304" pitchFamily="18" charset="0"/>
                <a:cs typeface="Times New Roman" panose="02020603050405020304" pitchFamily="18" charset="0"/>
              </a:rPr>
              <a:t>Skubiai vežti į gydymo įstaigą;</a:t>
            </a:r>
          </a:p>
          <a:p>
            <a:endParaRPr lang="lt-LT" dirty="0"/>
          </a:p>
        </p:txBody>
      </p:sp>
    </p:spTree>
    <p:extLst>
      <p:ext uri="{BB962C8B-B14F-4D97-AF65-F5344CB8AC3E}">
        <p14:creationId xmlns:p14="http://schemas.microsoft.com/office/powerpoint/2010/main" val="193391611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40768"/>
          </a:xfrm>
        </p:spPr>
        <p:txBody>
          <a:bodyPr/>
          <a:lstStyle/>
          <a:p>
            <a:r>
              <a:rPr lang="lt-LT" sz="4400" dirty="0"/>
              <a:t>Įspaustinis kaukolės lūžis</a:t>
            </a:r>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63822" y="1600200"/>
            <a:ext cx="6816355"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210532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sz="4400" dirty="0"/>
              <a:t>Perforuotas lūžis</a:t>
            </a:r>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81653" y="1881810"/>
            <a:ext cx="5980694" cy="3962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010254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8229600" cy="1268760"/>
          </a:xfrm>
        </p:spPr>
        <p:txBody>
          <a:bodyPr/>
          <a:lstStyle/>
          <a:p>
            <a:r>
              <a:rPr lang="lt-LT" sz="4400" dirty="0"/>
              <a:t>Linijinis kaukolės lūžis</a:t>
            </a:r>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45941" y="1600200"/>
            <a:ext cx="5852118"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308441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40768"/>
          </a:xfrm>
        </p:spPr>
        <p:txBody>
          <a:bodyPr/>
          <a:lstStyle/>
          <a:p>
            <a:r>
              <a:rPr lang="lt-LT" sz="4400" dirty="0"/>
              <a:t>Skeveldrinis lūžis</a:t>
            </a:r>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19901" y="1600200"/>
            <a:ext cx="6504198"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120295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1621</TotalTime>
  <Words>6257</Words>
  <Application>Microsoft Office PowerPoint</Application>
  <PresentationFormat>On-screen Show (4:3)</PresentationFormat>
  <Paragraphs>695</Paragraphs>
  <Slides>166</Slides>
  <Notes>2</Notes>
  <HiddenSlides>0</HiddenSlides>
  <MMClips>2</MMClips>
  <ScaleCrop>false</ScaleCrop>
  <HeadingPairs>
    <vt:vector size="4" baseType="variant">
      <vt:variant>
        <vt:lpstr>Theme</vt:lpstr>
      </vt:variant>
      <vt:variant>
        <vt:i4>1</vt:i4>
      </vt:variant>
      <vt:variant>
        <vt:lpstr>Slide Titles</vt:lpstr>
      </vt:variant>
      <vt:variant>
        <vt:i4>166</vt:i4>
      </vt:variant>
    </vt:vector>
  </HeadingPairs>
  <TitlesOfParts>
    <vt:vector size="167" baseType="lpstr">
      <vt:lpstr>Executive</vt:lpstr>
      <vt:lpstr>KĄ REIKIA ŽINOTI APIE PIRMĄJĄ P AGALBĄ?</vt:lpstr>
      <vt:lpstr>PowerPoint Presentation</vt:lpstr>
      <vt:lpstr>ĮVERTINKITE SITUACIJĄ</vt:lpstr>
      <vt:lpstr>PowerPoint Presentation</vt:lpstr>
      <vt:lpstr>ĮVERTINKITE SITUACIJĄ</vt:lpstr>
      <vt:lpstr>PowerPoint Presentation</vt:lpstr>
      <vt:lpstr> GYVYBĖS GRANDINĖ </vt:lpstr>
      <vt:lpstr>PowerPoint Presentation</vt:lpstr>
      <vt:lpstr>Staigios mirties laikrodis „Auksinės minutės“ </vt:lpstr>
      <vt:lpstr>PRADINIS GAIVINIMAS</vt:lpstr>
      <vt:lpstr>PowerPoint Presentation</vt:lpstr>
      <vt:lpstr>RANKŲ IR GELBĖTOJO PADĖTIS ATLIEKANT KRŪTINĖS PASPAUDIMUS</vt:lpstr>
      <vt:lpstr>Dažniausiai pasitaikančios klaidos</vt:lpstr>
      <vt:lpstr>PowerPoint Presentation</vt:lpstr>
      <vt:lpstr>Užspringimas </vt:lpstr>
      <vt:lpstr> UŽSPRINGIMAS</vt:lpstr>
      <vt:lpstr>PowerPoint Presentation</vt:lpstr>
      <vt:lpstr>KĄ DARYTI, JEI ESI VIENAS?</vt:lpstr>
      <vt:lpstr>PowerPoint Presentation</vt:lpstr>
      <vt:lpstr>PowerPoint Presentation</vt:lpstr>
      <vt:lpstr>PowerPoint Presentation</vt:lpstr>
      <vt:lpstr>Žaizdų tipai</vt:lpstr>
      <vt:lpstr>Šautinės žaizdos</vt:lpstr>
      <vt:lpstr>Muštinės žaizdos  </vt:lpstr>
      <vt:lpstr>Kirstinės žaizdos</vt:lpstr>
      <vt:lpstr>Durtinės žaizdos</vt:lpstr>
      <vt:lpstr>Kąstinės žaizdos </vt:lpstr>
      <vt:lpstr>Plėštinės žaizdos </vt:lpstr>
      <vt:lpstr>Kraujavimas </vt:lpstr>
      <vt:lpstr>Kaip atpažinti?</vt:lpstr>
      <vt:lpstr>Pagrindiniai vidinio kraujavimo požymiai yra šie:</vt:lpstr>
      <vt:lpstr>Kraujavimo rūšys</vt:lpstr>
      <vt:lpstr>PowerPoint Presentation</vt:lpstr>
      <vt:lpstr>Kraujavimo stabdymo būdai</vt:lpstr>
      <vt:lpstr>PowerPoint Presentation</vt:lpstr>
      <vt:lpstr>PowerPoint Presentation</vt:lpstr>
      <vt:lpstr>PowerPoint Presentation</vt:lpstr>
      <vt:lpstr>PowerPoint Presentation</vt:lpstr>
      <vt:lpstr>Arterinis kraujavimas</vt:lpstr>
      <vt:lpstr>Turniketo naudojimo taisyklės</vt:lpstr>
      <vt:lpstr>PowerPoint Presentation</vt:lpstr>
      <vt:lpstr>PowerPoint Presentation</vt:lpstr>
      <vt:lpstr>PowerPoint Presentation</vt:lpstr>
      <vt:lpstr>Veninis kraujavimas </vt:lpstr>
      <vt:lpstr>Kapiliarinis kraujavimas</vt:lpstr>
      <vt:lpstr>Kraujavimo į krūtinės ląstos ertmę stabdymas</vt:lpstr>
      <vt:lpstr>Kraujavimo į pilvo ertmę stabdymas</vt:lpstr>
      <vt:lpstr>Šokas</vt:lpstr>
      <vt:lpstr>Šokų rūšys:</vt:lpstr>
      <vt:lpstr>Pirma pagalba</vt:lpstr>
      <vt:lpstr>Pirma pagalba ištikus šokui: </vt:lpstr>
      <vt:lpstr>NUKRAUJUOTI GALI:</vt:lpstr>
      <vt:lpstr>JEI KŪNO DALIS ATPLYŠUSI AR ATSKIRTA:</vt:lpstr>
      <vt:lpstr>Jeigu žaizdoje svetimkūnis</vt:lpstr>
      <vt:lpstr>PowerPoint Presentation</vt:lpstr>
      <vt:lpstr>ATVIRAS PNEUMOTORAKSAS</vt:lpstr>
      <vt:lpstr>ATVIRO PNEUMOTORAKSO SIMPTOMAI</vt:lpstr>
      <vt:lpstr>PIRMOJI PAGALBA</vt:lpstr>
      <vt:lpstr>HERMETIZUOJANTIS TVARSTIS</vt:lpstr>
      <vt:lpstr>Nudegimas </vt:lpstr>
      <vt:lpstr>Nudegimo laipsniai</vt:lpstr>
      <vt:lpstr>Antrojo laipsnio nudegimas</vt:lpstr>
      <vt:lpstr>PowerPoint Presentation</vt:lpstr>
      <vt:lpstr>Trečiojo laipsnio nudegimas</vt:lpstr>
      <vt:lpstr>PowerPoint Presentation</vt:lpstr>
      <vt:lpstr>PowerPoint Presentation</vt:lpstr>
      <vt:lpstr>PowerPoint Presentation</vt:lpstr>
      <vt:lpstr>Pirmoji pagalba</vt:lpstr>
      <vt:lpstr>PowerPoint Presentation</vt:lpstr>
      <vt:lpstr>PowerPoint Presentation</vt:lpstr>
      <vt:lpstr>KĄ NEREIKĖTŲ DARYTI</vt:lpstr>
      <vt:lpstr>PowerPoint Presentation</vt:lpstr>
      <vt:lpstr>GYVATĖS ĮKANDIMAS</vt:lpstr>
      <vt:lpstr>PowerPoint Presentation</vt:lpstr>
      <vt:lpstr>Vėlyvieji nuodingos gyvatės įkandimo požymiai</vt:lpstr>
      <vt:lpstr>Pirmoji pagalba</vt:lpstr>
      <vt:lpstr>Gyvatei įkandus negalima:</vt:lpstr>
      <vt:lpstr>Šuns įkandimas</vt:lpstr>
      <vt:lpstr>Pirmoji pagalba</vt:lpstr>
      <vt:lpstr>PowerPoint Presentation</vt:lpstr>
      <vt:lpstr>Kaulų lūžiai</vt:lpstr>
      <vt:lpstr>PowerPoint Presentation</vt:lpstr>
      <vt:lpstr>PowerPoint Presentation</vt:lpstr>
      <vt:lpstr>PowerPoint Presentation</vt:lpstr>
      <vt:lpstr>Atviras kaulų lūžis</vt:lpstr>
      <vt:lpstr>Uždaras lūžis</vt:lpstr>
      <vt:lpstr>PowerPoint Presentation</vt:lpstr>
      <vt:lpstr>Kokie būna lūžiai?</vt:lpstr>
      <vt:lpstr>PowerPoint Presentation</vt:lpstr>
      <vt:lpstr>PowerPoint Presentation</vt:lpstr>
      <vt:lpstr>Kaukolės lūžiai</vt:lpstr>
      <vt:lpstr>Pamato lūžiai</vt:lpstr>
      <vt:lpstr>Pagalba</vt:lpstr>
      <vt:lpstr>Skliauto lūžiai</vt:lpstr>
      <vt:lpstr>Pagalba</vt:lpstr>
      <vt:lpstr>Įspaustinis kaukolės lūžis</vt:lpstr>
      <vt:lpstr>Perforuotas lūžis</vt:lpstr>
      <vt:lpstr>Linijinis kaukolės lūžis</vt:lpstr>
      <vt:lpstr>Skeveldrinis lūžis</vt:lpstr>
      <vt:lpstr>Galvos smegenų trauma</vt:lpstr>
      <vt:lpstr>PowerPoint Presentation</vt:lpstr>
      <vt:lpstr>PowerPoint Presentation</vt:lpstr>
      <vt:lpstr>PowerPoint Presentation</vt:lpstr>
      <vt:lpstr>Simptomai</vt:lpstr>
      <vt:lpstr>PowerPoint Presentation</vt:lpstr>
      <vt:lpstr>PowerPoint Presentation</vt:lpstr>
      <vt:lpstr>   STUBURO SUŽALOJIMAS</vt:lpstr>
      <vt:lpstr>PowerPoint Presentation</vt:lpstr>
      <vt:lpstr>Nušalimai</vt:lpstr>
      <vt:lpstr>I laipsnio nušalimas</vt:lpstr>
      <vt:lpstr>II laipsnio nušalimas</vt:lpstr>
      <vt:lpstr>III laipsnio nušalimas</vt:lpstr>
      <vt:lpstr>IV laipsnio nušalimas</vt:lpstr>
      <vt:lpstr>Pirmoji pagalba</vt:lpstr>
      <vt:lpstr>Saulės smūgis, šilumos smūgis</vt:lpstr>
      <vt:lpstr>SUNKI ALERGINĖ REAKCIJA – ANAFILAKSIJA</vt:lpstr>
      <vt:lpstr>Simptomai </vt:lpstr>
      <vt:lpstr>Dažniausiai anafilaksiją sukeliantys maisto produktai:</vt:lpstr>
      <vt:lpstr>PIRMOJI PAGALBA</vt:lpstr>
      <vt:lpstr>PowerPoint Presentation</vt:lpstr>
      <vt:lpstr>INSULTAS</vt:lpstr>
      <vt:lpstr>Pirmoji pagalba</vt:lpstr>
      <vt:lpstr>PowerPoint Presentation</vt:lpstr>
      <vt:lpstr>PowerPoint Presentation</vt:lpstr>
      <vt:lpstr>Pirmoji pagalba:</vt:lpstr>
      <vt:lpstr>Skendimai</vt:lpstr>
      <vt:lpstr>PowerPoint Presentation</vt:lpstr>
      <vt:lpstr>Epilepsijos priežastys</vt:lpstr>
      <vt:lpstr>Kas išprovokuoja epilepsiją?</vt:lpstr>
      <vt:lpstr>Pirmoji pagalba epilepsijos priepuolio metu</vt:lpstr>
      <vt:lpstr>Po priepuolio:</vt:lpstr>
      <vt:lpstr>Skambinti pagalbos telefonu</vt:lpstr>
      <vt:lpstr>PowerPoint Presentation</vt:lpstr>
      <vt:lpstr>Saugi aplinka</vt:lpstr>
      <vt:lpstr>PowerPoint Presentation</vt:lpstr>
      <vt:lpstr>PowerPoint Presentation</vt:lpstr>
      <vt:lpstr>PowerPoint Presentation</vt:lpstr>
      <vt:lpstr>DAŽNIAUSI APSINUODIJIMO SIMPTOMAI </vt:lpstr>
      <vt:lpstr>PIRMOJI PAGALBA APSINUODIJUS MAISTU AR ALKOHOLIU</vt:lpstr>
      <vt:lpstr>PowerPoint Presentation</vt:lpstr>
      <vt:lpstr>PIRMOJI PAGALBA APSINUODIJUS VAISTAIS</vt:lpstr>
      <vt:lpstr>PIRMOJI PAGALBA APSINUODIJUS NARKOTINĖMIS MEDŽIAGOMIS</vt:lpstr>
      <vt:lpstr>Apsinuodijimas smalkėmis</vt:lpstr>
      <vt:lpstr>Apsinuodijimo simptomai pagal sunkumo laipsnį</vt:lpstr>
      <vt:lpstr>PowerPoint Presentation</vt:lpstr>
      <vt:lpstr>PowerPoint Presentation</vt:lpstr>
      <vt:lpstr>Ligos gydymas</vt:lpstr>
      <vt:lpstr>  Sąnario išnirimas, panirimas</vt:lpstr>
      <vt:lpstr>Pirmoji pagalba</vt:lpstr>
      <vt:lpstr>PowerPoint Presentation</vt:lpstr>
      <vt:lpstr>Raiščių patempimas</vt:lpstr>
      <vt:lpstr>Svarbios kūno padėtys</vt:lpstr>
      <vt:lpstr>Elgesys nelaimingo atsitikimo vietoje</vt:lpstr>
      <vt:lpstr>PowerPoint Presentation</vt:lpstr>
      <vt:lpstr>Sumušimai</vt:lpstr>
      <vt:lpstr>Motociklininko šalmo nuėmimas</vt:lpstr>
      <vt:lpstr>PowerPoint Presentation</vt:lpstr>
      <vt:lpstr>Žmogų nutrenkė elektra – kaip jam padėti?</vt:lpstr>
      <vt:lpstr>Elektros srovės poveikis žmogaus organizmui:</vt:lpstr>
      <vt:lpstr>Pirmoji pagalba ištikus elektros traumai</vt:lpstr>
      <vt:lpstr>PowerPoint Presentation</vt:lpstr>
      <vt:lpstr>PowerPoint Presentation</vt:lpstr>
      <vt:lpstr>PowerPoint Presentation</vt:lpstr>
      <vt:lpstr>Naujos sudėties pirmosios pagalbos rinkinys</vt:lpstr>
      <vt:lpstr>Dangus palauks</vt:lpstr>
      <vt:lpstr> Ačiū už dėmesį!!!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KĄ REIKIA ŽINOTI APIE PIRMĄJĄ P AGALBĄ?</dc:title>
  <dc:creator>DT02</dc:creator>
  <cp:lastModifiedBy>DT02</cp:lastModifiedBy>
  <cp:revision>87</cp:revision>
  <dcterms:created xsi:type="dcterms:W3CDTF">2022-01-20T08:09:55Z</dcterms:created>
  <dcterms:modified xsi:type="dcterms:W3CDTF">2023-03-15T13:03:31Z</dcterms:modified>
</cp:coreProperties>
</file>